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8"/>
  </p:notesMasterIdLst>
  <p:handoutMasterIdLst>
    <p:handoutMasterId r:id="rId29"/>
  </p:handoutMasterIdLst>
  <p:sldIdLst>
    <p:sldId id="290" r:id="rId2"/>
    <p:sldId id="289" r:id="rId3"/>
    <p:sldId id="283" r:id="rId4"/>
    <p:sldId id="285" r:id="rId5"/>
    <p:sldId id="309" r:id="rId6"/>
    <p:sldId id="302" r:id="rId7"/>
    <p:sldId id="308" r:id="rId8"/>
    <p:sldId id="305" r:id="rId9"/>
    <p:sldId id="306" r:id="rId10"/>
    <p:sldId id="292" r:id="rId11"/>
    <p:sldId id="293" r:id="rId12"/>
    <p:sldId id="301" r:id="rId13"/>
    <p:sldId id="310" r:id="rId14"/>
    <p:sldId id="296" r:id="rId15"/>
    <p:sldId id="297" r:id="rId16"/>
    <p:sldId id="298" r:id="rId17"/>
    <p:sldId id="299" r:id="rId18"/>
    <p:sldId id="311" r:id="rId19"/>
    <p:sldId id="286" r:id="rId20"/>
    <p:sldId id="304" r:id="rId21"/>
    <p:sldId id="295" r:id="rId22"/>
    <p:sldId id="300" r:id="rId23"/>
    <p:sldId id="288" r:id="rId24"/>
    <p:sldId id="307" r:id="rId25"/>
    <p:sldId id="278" r:id="rId26"/>
    <p:sldId id="269" r:id="rId2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D4D4D"/>
    <a:srgbClr val="ED1B34"/>
    <a:srgbClr val="F37065"/>
    <a:srgbClr val="0072BC"/>
    <a:srgbClr val="F8A8A2"/>
    <a:srgbClr val="ABC8E7"/>
    <a:srgbClr val="89B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39" autoAdjust="0"/>
  </p:normalViewPr>
  <p:slideViewPr>
    <p:cSldViewPr>
      <p:cViewPr>
        <p:scale>
          <a:sx n="100" d="100"/>
          <a:sy n="100" d="100"/>
        </p:scale>
        <p:origin x="-806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9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E8DF9-96AD-40EC-A4F7-330BA3FBA682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2E62C-C6BF-45BF-91ED-7AF723EFC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43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75FA7-844E-429E-8096-05F75DD867F9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18AF1-EC64-417C-8C72-3FD2D4B38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42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89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ово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Название слайда, шрифт </a:t>
            </a:r>
            <a:r>
              <a:rPr lang="ru-RU" dirty="0" err="1" smtClean="0"/>
              <a:t>Arial</a:t>
            </a:r>
            <a:r>
              <a:rPr lang="ru-RU" dirty="0" smtClean="0"/>
              <a:t>, 2</a:t>
            </a:r>
            <a:r>
              <a:rPr lang="en-US" dirty="0" smtClean="0"/>
              <a:t>4</a:t>
            </a:r>
            <a:r>
              <a:rPr lang="ru-RU" dirty="0" smtClean="0"/>
              <a:t> </a:t>
            </a:r>
            <a:r>
              <a:rPr lang="ru-RU" dirty="0" err="1" smtClean="0"/>
              <a:t>пт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4680519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446074D7-7B97-4C60-B38F-D77E1B39E885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 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3394720" cy="4536504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EFB904C4-4AB9-4D84-8905-B291CF4EBD02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052736"/>
            <a:ext cx="4779603" cy="5157192"/>
          </a:xfrm>
          <a:prstGeom prst="rect">
            <a:avLst/>
          </a:prstGeom>
        </p:spPr>
      </p:pic>
      <p:sp>
        <p:nvSpPr>
          <p:cNvPr id="9" name="Полилиния 8"/>
          <p:cNvSpPr/>
          <p:nvPr userDrawn="1"/>
        </p:nvSpPr>
        <p:spPr>
          <a:xfrm>
            <a:off x="4479010" y="1890793"/>
            <a:ext cx="3773837" cy="3525865"/>
          </a:xfrm>
          <a:custGeom>
            <a:avLst/>
            <a:gdLst>
              <a:gd name="connsiteX0" fmla="*/ 15498 w 3773837"/>
              <a:gd name="connsiteY0" fmla="*/ 0 h 3525865"/>
              <a:gd name="connsiteX1" fmla="*/ 3332136 w 3773837"/>
              <a:gd name="connsiteY1" fmla="*/ 0 h 3525865"/>
              <a:gd name="connsiteX2" fmla="*/ 3773837 w 3773837"/>
              <a:gd name="connsiteY2" fmla="*/ 1751309 h 3525865"/>
              <a:gd name="connsiteX3" fmla="*/ 3363132 w 3773837"/>
              <a:gd name="connsiteY3" fmla="*/ 3525865 h 3525865"/>
              <a:gd name="connsiteX4" fmla="*/ 0 w 3773837"/>
              <a:gd name="connsiteY4" fmla="*/ 3525865 h 3525865"/>
              <a:gd name="connsiteX5" fmla="*/ 418454 w 3773837"/>
              <a:gd name="connsiteY5" fmla="*/ 1720312 h 3525865"/>
              <a:gd name="connsiteX6" fmla="*/ 15498 w 3773837"/>
              <a:gd name="connsiteY6" fmla="*/ 0 h 352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73837" h="3525865">
                <a:moveTo>
                  <a:pt x="15498" y="0"/>
                </a:moveTo>
                <a:lnTo>
                  <a:pt x="3332136" y="0"/>
                </a:lnTo>
                <a:lnTo>
                  <a:pt x="3773837" y="1751309"/>
                </a:lnTo>
                <a:lnTo>
                  <a:pt x="3363132" y="3525865"/>
                </a:lnTo>
                <a:lnTo>
                  <a:pt x="0" y="3525865"/>
                </a:lnTo>
                <a:lnTo>
                  <a:pt x="418454" y="1720312"/>
                </a:lnTo>
                <a:lnTo>
                  <a:pt x="15498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14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 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17209395-9309-40E7-BD11-3D5233B4DE8A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052736"/>
            <a:ext cx="4779603" cy="5157192"/>
          </a:xfrm>
          <a:prstGeom prst="rect">
            <a:avLst/>
          </a:prstGeom>
        </p:spPr>
      </p:pic>
      <p:sp>
        <p:nvSpPr>
          <p:cNvPr id="14" name="Объект 13"/>
          <p:cNvSpPr>
            <a:spLocks noGrp="1"/>
          </p:cNvSpPr>
          <p:nvPr>
            <p:ph sz="quarter" idx="14" hasCustomPrompt="1"/>
          </p:nvPr>
        </p:nvSpPr>
        <p:spPr>
          <a:xfrm>
            <a:off x="4787900" y="1844675"/>
            <a:ext cx="3097213" cy="36004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16" name="Таблица 15"/>
          <p:cNvSpPr>
            <a:spLocks noGrp="1"/>
          </p:cNvSpPr>
          <p:nvPr>
            <p:ph type="tbl" sz="quarter" idx="15"/>
          </p:nvPr>
        </p:nvSpPr>
        <p:spPr>
          <a:xfrm>
            <a:off x="496888" y="1412875"/>
            <a:ext cx="3427412" cy="44640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51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 фотографией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283968" y="1556792"/>
            <a:ext cx="3888432" cy="4536503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4"/>
          </p:nvPr>
        </p:nvSpPr>
        <p:spPr>
          <a:xfrm>
            <a:off x="496888" y="1557338"/>
            <a:ext cx="3600450" cy="36004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29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77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март-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Рисунок SmartArt 4"/>
          <p:cNvSpPr>
            <a:spLocks noGrp="1"/>
          </p:cNvSpPr>
          <p:nvPr>
            <p:ph type="dgm" sz="quarter" idx="14"/>
          </p:nvPr>
        </p:nvSpPr>
        <p:spPr>
          <a:xfrm>
            <a:off x="467544" y="1412875"/>
            <a:ext cx="7704906" cy="475297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905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Диаграмма 5"/>
          <p:cNvSpPr>
            <a:spLocks noGrp="1"/>
          </p:cNvSpPr>
          <p:nvPr>
            <p:ph type="chart" sz="quarter" idx="14"/>
          </p:nvPr>
        </p:nvSpPr>
        <p:spPr>
          <a:xfrm>
            <a:off x="467544" y="1412875"/>
            <a:ext cx="7704906" cy="46799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523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Таблица 4"/>
          <p:cNvSpPr>
            <a:spLocks noGrp="1"/>
          </p:cNvSpPr>
          <p:nvPr>
            <p:ph type="tbl" sz="quarter" idx="14"/>
          </p:nvPr>
        </p:nvSpPr>
        <p:spPr>
          <a:xfrm>
            <a:off x="467544" y="1412875"/>
            <a:ext cx="7704906" cy="44640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635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36096" y="1484784"/>
            <a:ext cx="3528392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436096" y="3098825"/>
            <a:ext cx="3528392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124" y="5157192"/>
            <a:ext cx="3590921" cy="1005458"/>
          </a:xfrm>
          <a:prstGeom prst="rect">
            <a:avLst/>
          </a:prstGeom>
        </p:spPr>
      </p:pic>
      <p:sp>
        <p:nvSpPr>
          <p:cNvPr id="9" name="Объект 2"/>
          <p:cNvSpPr>
            <a:spLocks noGrp="1"/>
          </p:cNvSpPr>
          <p:nvPr>
            <p:ph idx="13" hasCustomPrompt="1"/>
          </p:nvPr>
        </p:nvSpPr>
        <p:spPr>
          <a:xfrm>
            <a:off x="5442171" y="548680"/>
            <a:ext cx="2304256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135067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екстово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Название слайда, шрифт </a:t>
            </a:r>
            <a:r>
              <a:rPr lang="ru-RU" dirty="0" err="1" smtClean="0"/>
              <a:t>Arial</a:t>
            </a:r>
            <a:r>
              <a:rPr lang="ru-RU" dirty="0" smtClean="0"/>
              <a:t>, 2</a:t>
            </a:r>
            <a:r>
              <a:rPr lang="en-US" dirty="0" smtClean="0"/>
              <a:t>4</a:t>
            </a:r>
            <a:r>
              <a:rPr lang="ru-RU" dirty="0" smtClean="0"/>
              <a:t> </a:t>
            </a:r>
            <a:r>
              <a:rPr lang="ru-RU" dirty="0" err="1" smtClean="0"/>
              <a:t>пт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4680519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3784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пы булитов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4680519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Типы </a:t>
            </a:r>
            <a:r>
              <a:rPr lang="ru-RU" dirty="0" err="1" smtClean="0"/>
              <a:t>булитов</a:t>
            </a:r>
            <a:endParaRPr lang="ru-RU" dirty="0" smtClean="0"/>
          </a:p>
          <a:p>
            <a:pPr lvl="1"/>
            <a:r>
              <a:rPr lang="ru-RU" dirty="0" smtClean="0"/>
              <a:t>Первый уровень</a:t>
            </a:r>
          </a:p>
          <a:p>
            <a:pPr lvl="2"/>
            <a:r>
              <a:rPr lang="ru-RU" dirty="0" smtClean="0"/>
              <a:t>Второй уровень</a:t>
            </a:r>
          </a:p>
          <a:p>
            <a:pPr lvl="3"/>
            <a:r>
              <a:rPr lang="ru-RU" dirty="0" smtClean="0"/>
              <a:t>Третий уровень</a:t>
            </a:r>
          </a:p>
          <a:p>
            <a:pPr lvl="4"/>
            <a:r>
              <a:rPr lang="ru-RU" dirty="0" smtClean="0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92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ключите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771800" y="1340768"/>
            <a:ext cx="4464496" cy="4752527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Заключительный 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262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03848" y="2895079"/>
            <a:ext cx="4032448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203848" y="4509120"/>
            <a:ext cx="4032448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76672"/>
            <a:ext cx="3590921" cy="1005458"/>
          </a:xfrm>
          <a:prstGeom prst="rect">
            <a:avLst/>
          </a:prstGeom>
        </p:spPr>
      </p:pic>
      <p:sp>
        <p:nvSpPr>
          <p:cNvPr id="22" name="Объект 2"/>
          <p:cNvSpPr>
            <a:spLocks noGrp="1"/>
          </p:cNvSpPr>
          <p:nvPr>
            <p:ph idx="13" hasCustomPrompt="1"/>
          </p:nvPr>
        </p:nvSpPr>
        <p:spPr>
          <a:xfrm>
            <a:off x="3203848" y="6237312"/>
            <a:ext cx="4032448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912623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 userDrawn="1"/>
        </p:nvSpPr>
        <p:spPr>
          <a:xfrm>
            <a:off x="3890075" y="1"/>
            <a:ext cx="5253925" cy="6857999"/>
          </a:xfrm>
          <a:custGeom>
            <a:avLst/>
            <a:gdLst>
              <a:gd name="connsiteX0" fmla="*/ 286718 w 5253925"/>
              <a:gd name="connsiteY0" fmla="*/ 0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86718 w 5253925"/>
              <a:gd name="connsiteY5" fmla="*/ 0 h 6873498"/>
              <a:gd name="connsiteX0" fmla="*/ 294467 w 5253925"/>
              <a:gd name="connsiteY0" fmla="*/ 15499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94467 w 5253925"/>
              <a:gd name="connsiteY5" fmla="*/ 15499 h 6873498"/>
              <a:gd name="connsiteX0" fmla="*/ 294467 w 5253925"/>
              <a:gd name="connsiteY0" fmla="*/ 0 h 6857999"/>
              <a:gd name="connsiteX1" fmla="*/ 5114440 w 5253925"/>
              <a:gd name="connsiteY1" fmla="*/ 193728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294467 w 5253925"/>
              <a:gd name="connsiteY0" fmla="*/ 0 h 6857999"/>
              <a:gd name="connsiteX1" fmla="*/ 5253925 w 5253925"/>
              <a:gd name="connsiteY1" fmla="*/ 0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3925" h="6857999">
                <a:moveTo>
                  <a:pt x="294467" y="0"/>
                </a:moveTo>
                <a:lnTo>
                  <a:pt x="5253925" y="0"/>
                </a:lnTo>
                <a:lnTo>
                  <a:pt x="5253925" y="6857999"/>
                </a:lnTo>
                <a:lnTo>
                  <a:pt x="0" y="6857999"/>
                </a:lnTo>
                <a:lnTo>
                  <a:pt x="1108128" y="2069023"/>
                </a:lnTo>
                <a:lnTo>
                  <a:pt x="2944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36096" y="1484784"/>
            <a:ext cx="3528392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436096" y="3098825"/>
            <a:ext cx="3528392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124" y="5157192"/>
            <a:ext cx="3590921" cy="1005458"/>
          </a:xfrm>
          <a:prstGeom prst="rect">
            <a:avLst/>
          </a:prstGeom>
        </p:spPr>
      </p:pic>
      <p:sp>
        <p:nvSpPr>
          <p:cNvPr id="14" name="Объект 2"/>
          <p:cNvSpPr>
            <a:spLocks noGrp="1"/>
          </p:cNvSpPr>
          <p:nvPr>
            <p:ph idx="13" hasCustomPrompt="1"/>
          </p:nvPr>
        </p:nvSpPr>
        <p:spPr>
          <a:xfrm>
            <a:off x="5442171" y="548680"/>
            <a:ext cx="2304256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4163717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Слайд-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 userDrawn="1"/>
        </p:nvSpPr>
        <p:spPr>
          <a:xfrm>
            <a:off x="-10260" y="550518"/>
            <a:ext cx="7678604" cy="5752892"/>
          </a:xfrm>
          <a:custGeom>
            <a:avLst/>
            <a:gdLst>
              <a:gd name="connsiteX0" fmla="*/ 286718 w 5253925"/>
              <a:gd name="connsiteY0" fmla="*/ 0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86718 w 5253925"/>
              <a:gd name="connsiteY5" fmla="*/ 0 h 6873498"/>
              <a:gd name="connsiteX0" fmla="*/ 294467 w 5253925"/>
              <a:gd name="connsiteY0" fmla="*/ 15499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94467 w 5253925"/>
              <a:gd name="connsiteY5" fmla="*/ 15499 h 6873498"/>
              <a:gd name="connsiteX0" fmla="*/ 294467 w 5253925"/>
              <a:gd name="connsiteY0" fmla="*/ 0 h 6857999"/>
              <a:gd name="connsiteX1" fmla="*/ 5114440 w 5253925"/>
              <a:gd name="connsiteY1" fmla="*/ 193728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294467 w 5253925"/>
              <a:gd name="connsiteY0" fmla="*/ 0 h 6857999"/>
              <a:gd name="connsiteX1" fmla="*/ 5253925 w 5253925"/>
              <a:gd name="connsiteY1" fmla="*/ 0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4207789 w 9167247"/>
              <a:gd name="connsiteY0" fmla="*/ 0 h 6857999"/>
              <a:gd name="connsiteX1" fmla="*/ 0 w 9167247"/>
              <a:gd name="connsiteY1" fmla="*/ 0 h 6857999"/>
              <a:gd name="connsiteX2" fmla="*/ 9167247 w 9167247"/>
              <a:gd name="connsiteY2" fmla="*/ 6857999 h 6857999"/>
              <a:gd name="connsiteX3" fmla="*/ 3913322 w 9167247"/>
              <a:gd name="connsiteY3" fmla="*/ 6857999 h 6857999"/>
              <a:gd name="connsiteX4" fmla="*/ 5021450 w 9167247"/>
              <a:gd name="connsiteY4" fmla="*/ 2069023 h 6857999"/>
              <a:gd name="connsiteX5" fmla="*/ 4207789 w 9167247"/>
              <a:gd name="connsiteY5" fmla="*/ 0 h 6857999"/>
              <a:gd name="connsiteX0" fmla="*/ 4207789 w 5021450"/>
              <a:gd name="connsiteY0" fmla="*/ 0 h 6873497"/>
              <a:gd name="connsiteX1" fmla="*/ 0 w 5021450"/>
              <a:gd name="connsiteY1" fmla="*/ 0 h 6873497"/>
              <a:gd name="connsiteX2" fmla="*/ 15498 w 5021450"/>
              <a:gd name="connsiteY2" fmla="*/ 6873497 h 6873497"/>
              <a:gd name="connsiteX3" fmla="*/ 3913322 w 5021450"/>
              <a:gd name="connsiteY3" fmla="*/ 6857999 h 6873497"/>
              <a:gd name="connsiteX4" fmla="*/ 5021450 w 5021450"/>
              <a:gd name="connsiteY4" fmla="*/ 2069023 h 6873497"/>
              <a:gd name="connsiteX5" fmla="*/ 4207789 w 5021450"/>
              <a:gd name="connsiteY5" fmla="*/ 0 h 6873497"/>
              <a:gd name="connsiteX0" fmla="*/ 7722556 w 8536217"/>
              <a:gd name="connsiteY0" fmla="*/ 0 h 6873497"/>
              <a:gd name="connsiteX1" fmla="*/ 0 w 8536217"/>
              <a:gd name="connsiteY1" fmla="*/ 9246 h 6873497"/>
              <a:gd name="connsiteX2" fmla="*/ 3530265 w 8536217"/>
              <a:gd name="connsiteY2" fmla="*/ 6873497 h 6873497"/>
              <a:gd name="connsiteX3" fmla="*/ 7428089 w 8536217"/>
              <a:gd name="connsiteY3" fmla="*/ 6857999 h 6873497"/>
              <a:gd name="connsiteX4" fmla="*/ 8536217 w 8536217"/>
              <a:gd name="connsiteY4" fmla="*/ 2069023 h 6873497"/>
              <a:gd name="connsiteX5" fmla="*/ 7722556 w 8536217"/>
              <a:gd name="connsiteY5" fmla="*/ 0 h 6873497"/>
              <a:gd name="connsiteX0" fmla="*/ 7722556 w 8536217"/>
              <a:gd name="connsiteY0" fmla="*/ 0 h 6864251"/>
              <a:gd name="connsiteX1" fmla="*/ 0 w 8536217"/>
              <a:gd name="connsiteY1" fmla="*/ 9246 h 6864251"/>
              <a:gd name="connsiteX2" fmla="*/ 6416 w 8536217"/>
              <a:gd name="connsiteY2" fmla="*/ 6864251 h 6864251"/>
              <a:gd name="connsiteX3" fmla="*/ 7428089 w 8536217"/>
              <a:gd name="connsiteY3" fmla="*/ 6857999 h 6864251"/>
              <a:gd name="connsiteX4" fmla="*/ 8536217 w 8536217"/>
              <a:gd name="connsiteY4" fmla="*/ 2069023 h 6864251"/>
              <a:gd name="connsiteX5" fmla="*/ 7722556 w 8536217"/>
              <a:gd name="connsiteY5" fmla="*/ 0 h 6864251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36513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45759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45759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73498"/>
              <a:gd name="connsiteX1" fmla="*/ 0 w 8536217"/>
              <a:gd name="connsiteY1" fmla="*/ 9246 h 6873498"/>
              <a:gd name="connsiteX2" fmla="*/ 15497 w 8536217"/>
              <a:gd name="connsiteY2" fmla="*/ 6873498 h 6873498"/>
              <a:gd name="connsiteX3" fmla="*/ 7428089 w 8536217"/>
              <a:gd name="connsiteY3" fmla="*/ 6857999 h 6873498"/>
              <a:gd name="connsiteX4" fmla="*/ 8536217 w 8536217"/>
              <a:gd name="connsiteY4" fmla="*/ 2069023 h 6873498"/>
              <a:gd name="connsiteX5" fmla="*/ 7722556 w 8536217"/>
              <a:gd name="connsiteY5" fmla="*/ 0 h 6873498"/>
              <a:gd name="connsiteX0" fmla="*/ 8185741 w 8999402"/>
              <a:gd name="connsiteY0" fmla="*/ 0 h 6873498"/>
              <a:gd name="connsiteX1" fmla="*/ 0 w 8999402"/>
              <a:gd name="connsiteY1" fmla="*/ 0 h 6873498"/>
              <a:gd name="connsiteX2" fmla="*/ 478682 w 8999402"/>
              <a:gd name="connsiteY2" fmla="*/ 6873498 h 6873498"/>
              <a:gd name="connsiteX3" fmla="*/ 7891274 w 8999402"/>
              <a:gd name="connsiteY3" fmla="*/ 6857999 h 6873498"/>
              <a:gd name="connsiteX4" fmla="*/ 8999402 w 8999402"/>
              <a:gd name="connsiteY4" fmla="*/ 2069023 h 6873498"/>
              <a:gd name="connsiteX5" fmla="*/ 8185741 w 8999402"/>
              <a:gd name="connsiteY5" fmla="*/ 0 h 6873498"/>
              <a:gd name="connsiteX0" fmla="*/ 8185741 w 8999402"/>
              <a:gd name="connsiteY0" fmla="*/ 0 h 6873498"/>
              <a:gd name="connsiteX1" fmla="*/ 0 w 8999402"/>
              <a:gd name="connsiteY1" fmla="*/ 0 h 6873498"/>
              <a:gd name="connsiteX2" fmla="*/ 6413 w 8999402"/>
              <a:gd name="connsiteY2" fmla="*/ 6873498 h 6873498"/>
              <a:gd name="connsiteX3" fmla="*/ 7891274 w 8999402"/>
              <a:gd name="connsiteY3" fmla="*/ 6857999 h 6873498"/>
              <a:gd name="connsiteX4" fmla="*/ 8999402 w 8999402"/>
              <a:gd name="connsiteY4" fmla="*/ 2069023 h 6873498"/>
              <a:gd name="connsiteX5" fmla="*/ 8185741 w 8999402"/>
              <a:gd name="connsiteY5" fmla="*/ 0 h 6873498"/>
              <a:gd name="connsiteX0" fmla="*/ 8185741 w 8999402"/>
              <a:gd name="connsiteY0" fmla="*/ 0 h 6864252"/>
              <a:gd name="connsiteX1" fmla="*/ 0 w 8999402"/>
              <a:gd name="connsiteY1" fmla="*/ 0 h 6864252"/>
              <a:gd name="connsiteX2" fmla="*/ 6413 w 8999402"/>
              <a:gd name="connsiteY2" fmla="*/ 6864252 h 6864252"/>
              <a:gd name="connsiteX3" fmla="*/ 7891274 w 8999402"/>
              <a:gd name="connsiteY3" fmla="*/ 6857999 h 6864252"/>
              <a:gd name="connsiteX4" fmla="*/ 8999402 w 8999402"/>
              <a:gd name="connsiteY4" fmla="*/ 2069023 h 6864252"/>
              <a:gd name="connsiteX5" fmla="*/ 8185741 w 8999402"/>
              <a:gd name="connsiteY5" fmla="*/ 0 h 686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99402" h="6864252">
                <a:moveTo>
                  <a:pt x="8185741" y="0"/>
                </a:moveTo>
                <a:lnTo>
                  <a:pt x="0" y="0"/>
                </a:lnTo>
                <a:cubicBezTo>
                  <a:pt x="2139" y="2285002"/>
                  <a:pt x="4274" y="4579250"/>
                  <a:pt x="6413" y="6864252"/>
                </a:cubicBezTo>
                <a:lnTo>
                  <a:pt x="7891274" y="6857999"/>
                </a:lnTo>
                <a:lnTo>
                  <a:pt x="8999402" y="2069023"/>
                </a:lnTo>
                <a:lnTo>
                  <a:pt x="8185741" y="0"/>
                </a:lnTo>
                <a:close/>
              </a:path>
            </a:pathLst>
          </a:custGeom>
          <a:solidFill>
            <a:srgbClr val="000000">
              <a:alpha val="1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843808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9" name="Подзаголовок 2"/>
          <p:cNvSpPr txBox="1">
            <a:spLocks/>
          </p:cNvSpPr>
          <p:nvPr userDrawn="1"/>
        </p:nvSpPr>
        <p:spPr>
          <a:xfrm>
            <a:off x="2843808" y="5661248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B44EA-6A61-441B-9399-54A33483BC2E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2843808" y="1484784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0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Слайд-разделитель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683568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192" y="6309320"/>
            <a:ext cx="2133600" cy="365125"/>
          </a:xfrm>
        </p:spPr>
        <p:txBody>
          <a:bodyPr/>
          <a:lstStyle/>
          <a:p>
            <a:fld id="{52F389DC-9E19-4EE8-A8D3-3244F47808F8}" type="datetime1">
              <a:rPr lang="ru-RU" smtClean="0"/>
              <a:t>13.03.2019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07" y="5015830"/>
            <a:ext cx="3590921" cy="1005458"/>
          </a:xfrm>
          <a:prstGeom prst="rect">
            <a:avLst/>
          </a:prstGeom>
        </p:spPr>
      </p:pic>
      <p:sp>
        <p:nvSpPr>
          <p:cNvPr id="13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1484784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82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Слайд-разделитель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707904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725668" y="5296123"/>
            <a:ext cx="21336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E28C9B7-77DB-42B5-AD07-0761FECA3530}" type="datetime1">
              <a:rPr lang="ru-RU" smtClean="0"/>
              <a:t>13.03.2019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 userDrawn="1"/>
        </p:nvSpPr>
        <p:spPr>
          <a:xfrm>
            <a:off x="3707904" y="6309320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3707904" y="1556792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792088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E7F6E1B9-6978-49A0-B769-AA0B478E9013}" type="datetime1">
              <a:rPr lang="ru-RU" smtClean="0"/>
              <a:t>13.03.2019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00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6F5B6-0779-414D-AD4B-2629AC442E8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D1AC2-DB3A-44E5-BAA1-B1713F775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49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49" r:id="rId4"/>
    <p:sldLayoutId id="2147483660" r:id="rId5"/>
    <p:sldLayoutId id="2147483662" r:id="rId6"/>
    <p:sldLayoutId id="2147483663" r:id="rId7"/>
    <p:sldLayoutId id="2147483664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6" r:id="rId16"/>
    <p:sldLayoutId id="2147483693" r:id="rId17"/>
    <p:sldLayoutId id="2147483694" r:id="rId1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4D4D4D"/>
                </a:solidFill>
              </a:rPr>
              <a:t>Инструменты поддержки малого и среднего предпринимательства</a:t>
            </a:r>
            <a:endParaRPr lang="ru-RU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2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10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592771"/>
              </p:ext>
            </p:extLst>
          </p:nvPr>
        </p:nvGraphicFramePr>
        <p:xfrm>
          <a:off x="395536" y="980728"/>
          <a:ext cx="2911435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1435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«Предэкспорт»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8" y="1844824"/>
            <a:ext cx="29523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ополнение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оборотных средств, финансирование текущей деятельности (включая выплату заработной платы и пр. платежи, за исключением уплаты налогов и сборов), а также финансирование участия в тендере (конкурсе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). </a:t>
            </a:r>
          </a:p>
          <a:p>
            <a:pPr algn="just"/>
            <a:endParaRPr lang="ru-RU" sz="1000" i="1" dirty="0">
              <a:latin typeface="Arial" pitchFamily="34" charset="0"/>
              <a:cs typeface="Arial" pitchFamily="34" charset="0"/>
            </a:endParaRPr>
          </a:p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Для сельскохозяйственных производственных и потребительских кооперативов.</a:t>
            </a:r>
            <a:endParaRPr lang="ru-RU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437113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361084" y="4437112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305300" y="4437113"/>
            <a:ext cx="17251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КРЕДИТУ*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182" y="4797153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874" y="4797153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807771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4797153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smtClean="0">
                <a:latin typeface="Arial" pitchFamily="34" charset="0"/>
                <a:cs typeface="Arial" pitchFamily="34" charset="0"/>
              </a:rPr>
              <a:t>От</a:t>
            </a:r>
            <a:r>
              <a:rPr lang="en-US" sz="10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smtClean="0">
                <a:latin typeface="Arial" pitchFamily="34" charset="0"/>
                <a:cs typeface="Arial" pitchFamily="34" charset="0"/>
              </a:rPr>
              <a:t>1 до </a:t>
            </a:r>
            <a:r>
              <a:rPr lang="en-US" sz="1000" smtClean="0">
                <a:latin typeface="Arial" pitchFamily="34" charset="0"/>
                <a:cs typeface="Arial" pitchFamily="34" charset="0"/>
              </a:rPr>
              <a:t>50</a:t>
            </a:r>
            <a:r>
              <a:rPr lang="ru-RU" sz="1000" smtClean="0">
                <a:latin typeface="Arial" pitchFamily="34" charset="0"/>
                <a:cs typeface="Arial" pitchFamily="34" charset="0"/>
              </a:rPr>
              <a:t>0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smtClean="0">
                <a:latin typeface="Arial" pitchFamily="34" charset="0"/>
                <a:cs typeface="Arial" pitchFamily="34" charset="0"/>
              </a:rPr>
              <a:t>млн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28680" y="4797153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36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917" y="980728"/>
            <a:ext cx="4444030" cy="295232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97496" y="5589240"/>
            <a:ext cx="8090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*При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субсидировании процентной ставки по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программам Минсельхоза РФ процентная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ставка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составит от 1 до 5%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годовых</a:t>
            </a:r>
          </a:p>
        </p:txBody>
      </p:sp>
      <p:sp>
        <p:nvSpPr>
          <p:cNvPr id="18" name="Freeform 5"/>
          <p:cNvSpPr/>
          <p:nvPr/>
        </p:nvSpPr>
        <p:spPr>
          <a:xfrm>
            <a:off x="395536" y="116632"/>
            <a:ext cx="7715580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сельскохозяйственной кооперации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2040" y="4910971"/>
            <a:ext cx="26716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2820783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789040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373216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226359" y="3789040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" y="5805264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335" y="4201760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159698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71600" y="4077072"/>
            <a:ext cx="30243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кредитовании на оборотные </a:t>
            </a:r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цели</a:t>
            </a:r>
            <a:r>
              <a:rPr lang="en-US" sz="10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1000" u="sng" dirty="0">
              <a:latin typeface="Arial" pitchFamily="34" charset="0"/>
              <a:cs typeface="Arial" pitchFamily="34" charset="0"/>
            </a:endParaRP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от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 млн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руб. до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500 млн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руб.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включительно)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кредитовании на инвестиционные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от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 млн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руб. до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1000 млн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руб. (включительно)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10080" y="4077072"/>
            <a:ext cx="28568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8,9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" t="6251" r="9738" b="-4077"/>
          <a:stretch/>
        </p:blipFill>
        <p:spPr>
          <a:xfrm>
            <a:off x="-17462" y="684000"/>
            <a:ext cx="3708000" cy="3240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9905487"/>
              </p:ext>
            </p:extLst>
          </p:nvPr>
        </p:nvGraphicFramePr>
        <p:xfrm>
          <a:off x="3688041" y="836712"/>
          <a:ext cx="441235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1235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«Развитие моногородов»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962799" y="5733256"/>
            <a:ext cx="382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07904" y="1500460"/>
            <a:ext cx="4526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endParaRPr lang="ru-RU" sz="12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оборотных средств, финансирование текущей  деятельности (включая выплату заработной платы и пр. платежи, за исключением уплаты налогов и сборов), а также финансирование участия в тендере (конкурсе).</a:t>
            </a:r>
          </a:p>
          <a:p>
            <a:pPr marL="171450" indent="-171450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инвестиций: 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приобретение, реконструкция, модернизация, ремонт основных средств;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</a:t>
            </a:r>
          </a:p>
        </p:txBody>
      </p:sp>
      <p:sp>
        <p:nvSpPr>
          <p:cNvPr id="19" name="Freeform 5"/>
          <p:cNvSpPr/>
          <p:nvPr/>
        </p:nvSpPr>
        <p:spPr>
          <a:xfrm>
            <a:off x="365426" y="109861"/>
            <a:ext cx="7662958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резидентов моногородов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4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12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6773528"/>
              </p:ext>
            </p:extLst>
          </p:nvPr>
        </p:nvGraphicFramePr>
        <p:xfrm>
          <a:off x="395536" y="764705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«Высокотехнологичный»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0" y="1581760"/>
            <a:ext cx="33843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оказание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финансовой поддержки Субъектам МСП, которые соответствуют критериям отнесения к быстрорастущим инновационным, высокотехнологичным предприятиям, утвержденным рабочей группой по вопросам оказания поддержки субъектам малого и среднего предпринимательства высокотехнологичных секторов экономики, в том числе внедряющим инновации, осуществляющим проекты в сфере импортозамещения и (или) производящим экспортную продукцию и услуги, созданной АО «Корпорация «МСП» и иными институтами развития.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8668" y="4293096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42" y="4653136"/>
            <a:ext cx="632508" cy="60308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96742" y="4653136"/>
            <a:ext cx="39068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При кредитовании на оборотные цели: от 10,1% годовых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При кредитовании на инвестиционные цели: от  9,6% годовых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81" y="1556792"/>
            <a:ext cx="4058932" cy="256431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275807" y="4289069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5807" y="4659727"/>
            <a:ext cx="639863" cy="62515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923879" y="4649109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</a:t>
            </a:r>
            <a:r>
              <a:rPr lang="ru-RU" sz="1000" smtClean="0">
                <a:latin typeface="Arial" pitchFamily="34" charset="0"/>
                <a:cs typeface="Arial" pitchFamily="34" charset="0"/>
              </a:rPr>
              <a:t>до </a:t>
            </a:r>
            <a:r>
              <a:rPr lang="en-US" sz="1000" smtClean="0">
                <a:latin typeface="Arial" pitchFamily="34" charset="0"/>
                <a:cs typeface="Arial" pitchFamily="34" charset="0"/>
              </a:rPr>
              <a:t>10</a:t>
            </a:r>
            <a:r>
              <a:rPr lang="ru-RU" sz="1000" smtClean="0">
                <a:latin typeface="Arial" pitchFamily="34" charset="0"/>
                <a:cs typeface="Arial" pitchFamily="34" charset="0"/>
              </a:rPr>
              <a:t>00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5480" y="5375537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78" y="5735578"/>
            <a:ext cx="603089" cy="58837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83076" y="5735578"/>
            <a:ext cx="39244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не более 36 месяцев с даты заключения кредитного договора.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На инвестиционные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не более 84 месяца с даты заключения кредитного договора.</a:t>
            </a:r>
          </a:p>
        </p:txBody>
      </p:sp>
      <p:sp>
        <p:nvSpPr>
          <p:cNvPr id="17" name="Freeform 5"/>
          <p:cNvSpPr/>
          <p:nvPr/>
        </p:nvSpPr>
        <p:spPr>
          <a:xfrm>
            <a:off x="395536" y="116632"/>
            <a:ext cx="7450981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быстрорастущих инновационных предприятий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25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13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1331060"/>
              </p:ext>
            </p:extLst>
          </p:nvPr>
        </p:nvGraphicFramePr>
        <p:xfrm>
          <a:off x="395536" y="764705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«Стартап»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8861" y="1581760"/>
            <a:ext cx="403244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</a:t>
            </a:r>
            <a:endParaRPr lang="ru-RU" sz="11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10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000" dirty="0">
                <a:latin typeface="Arial" pitchFamily="34" charset="0"/>
                <a:cs typeface="Arial" pitchFamily="34" charset="0"/>
              </a:rPr>
              <a:t>на организацию и (или) развитие бизнеса, в том числе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на: 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оборотные цели (пополнение оборотных средств, финансирование текущей деятельности (включая выплату заработной платы, уплату налогов и пр. платежи);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инвестиционные цели (приобретение, реконструкция, модернизация, ремонт основных средств, строительно-монтажные работы.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8668" y="3140968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42" y="3501008"/>
            <a:ext cx="632508" cy="60308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96742" y="3532946"/>
            <a:ext cx="4071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от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,5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ри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субсидировании процентной ставки по программам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Минэкономразвития РФ)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3528" y="5457525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828183"/>
            <a:ext cx="639863" cy="62515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067056" y="5749295"/>
            <a:ext cx="28568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 кредитовании на оборотные цели</a:t>
            </a:r>
            <a:r>
              <a:rPr lang="en-US" sz="1000" u="sng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10 млн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руб. до 500 млн руб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от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млн руб. до 1000 млн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руб.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5480" y="4143747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78" y="4503788"/>
            <a:ext cx="603089" cy="58837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83076" y="4399012"/>
            <a:ext cx="39244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не более 36 месяцев с даты заключения кредитного договора.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На инвестиционные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не более 84 месяца с даты заключения кредитного договора.</a:t>
            </a:r>
          </a:p>
        </p:txBody>
      </p:sp>
      <p:sp>
        <p:nvSpPr>
          <p:cNvPr id="17" name="Freeform 5"/>
          <p:cNvSpPr/>
          <p:nvPr/>
        </p:nvSpPr>
        <p:spPr>
          <a:xfrm>
            <a:off x="395536" y="116632"/>
            <a:ext cx="7450981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</a:t>
            </a:r>
            <a:r>
              <a:rPr lang="ru-RU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стартапов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63" t="16403" r="9791"/>
          <a:stretch/>
        </p:blipFill>
        <p:spPr>
          <a:xfrm>
            <a:off x="4967787" y="1690035"/>
            <a:ext cx="2930750" cy="3539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17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149656" y="1628800"/>
            <a:ext cx="3878728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pPr algn="just"/>
            <a:endParaRPr lang="ru-RU" sz="12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оборотных средств, финансирование текущей  деятельности (включая выплату заработной платы и пр. платежи, за исключением уплаты налогов и сборов), а также финансирование участия в тендере (конкурсе).</a:t>
            </a:r>
          </a:p>
          <a:p>
            <a:pPr marL="171450" indent="-171450" algn="just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инвестиций: </a:t>
            </a:r>
          </a:p>
          <a:p>
            <a:pPr marL="171450" indent="-171450" algn="just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приобретение, реконструкция, модернизация, ремонт основных средств;</a:t>
            </a:r>
          </a:p>
          <a:p>
            <a:pPr marL="171450" indent="-171450" algn="just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</a:t>
            </a:r>
          </a:p>
          <a:p>
            <a:pPr algn="just"/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Picture 3" descr="C:\Users\b05frv\Desktop\a519c75b8907dd207ec8b20ec767b5f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95125"/>
            <a:ext cx="3712762" cy="24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151998" y="3527430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98127" y="4808185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4151998" y="4808185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39" y="5209420"/>
            <a:ext cx="603089" cy="58837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532" y="5130167"/>
            <a:ext cx="632508" cy="60308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303" y="3814281"/>
            <a:ext cx="639863" cy="62515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871016" y="5171793"/>
            <a:ext cx="382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764736"/>
              </p:ext>
            </p:extLst>
          </p:nvPr>
        </p:nvGraphicFramePr>
        <p:xfrm>
          <a:off x="251520" y="764704"/>
          <a:ext cx="7709793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9793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«Дальневосточный гектар»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771751" y="3791362"/>
            <a:ext cx="31846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500 млн рублей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1000 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reeform 5"/>
          <p:cNvSpPr/>
          <p:nvPr/>
        </p:nvSpPr>
        <p:spPr>
          <a:xfrm>
            <a:off x="251520" y="116632"/>
            <a:ext cx="7632848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предпринимателей на Дальнем Востоке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5627" y="5157192"/>
            <a:ext cx="28568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8,9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47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107504" y="4952201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4067944" y="5024209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31" y="5351029"/>
            <a:ext cx="603089" cy="58837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3148" y="5346191"/>
            <a:ext cx="632508" cy="603089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799008" y="5313402"/>
            <a:ext cx="38252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</a:t>
            </a:r>
            <a:endParaRPr lang="en-US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37"/>
          <a:stretch/>
        </p:blipFill>
        <p:spPr>
          <a:xfrm>
            <a:off x="266700" y="1431254"/>
            <a:ext cx="3578212" cy="2556867"/>
          </a:xfrm>
          <a:prstGeom prst="rect">
            <a:avLst/>
          </a:prstGeom>
        </p:spPr>
      </p:pic>
      <p:graphicFrame>
        <p:nvGraphicFramePr>
          <p:cNvPr id="18" name="Таблиц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906049"/>
              </p:ext>
            </p:extLst>
          </p:nvPr>
        </p:nvGraphicFramePr>
        <p:xfrm>
          <a:off x="251520" y="692696"/>
          <a:ext cx="7709793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9793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«Приграничные территории»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995936" y="1366317"/>
            <a:ext cx="417646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pPr algn="just"/>
            <a:endParaRPr lang="ru-RU" sz="12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текущей 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деятельности (включая выплату заработной платы и пр. платежи, за исключением уплаты налогов и сборов), а также финансирование участия в тендере (конкурсе).</a:t>
            </a:r>
          </a:p>
          <a:p>
            <a:pPr algn="just"/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инвестиций: </a:t>
            </a:r>
          </a:p>
          <a:p>
            <a:pPr marL="171450" indent="-171450" algn="just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приобретение, реконструкция, модернизация, ремонт основных средств;</a:t>
            </a:r>
          </a:p>
          <a:p>
            <a:pPr marL="171450" indent="-171450" algn="just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67944" y="3541388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249" y="3887746"/>
            <a:ext cx="639863" cy="62515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716016" y="3935378"/>
            <a:ext cx="31846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500 млн рублей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1000 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Freeform 5"/>
          <p:cNvSpPr/>
          <p:nvPr/>
        </p:nvSpPr>
        <p:spPr>
          <a:xfrm>
            <a:off x="266700" y="116632"/>
            <a:ext cx="7707308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предпринимателей на Дальнем Востоке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35627" y="5375538"/>
            <a:ext cx="28568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8,9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40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293672" y="1632593"/>
            <a:ext cx="45268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endParaRPr lang="ru-RU" sz="12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пополнение оборотных средств, финансирование текущей  деятельности (включая выплату заработной платы и пр. платежи, за исключением уплаты налогов и сборов), а также финансирование участия в тендере (конкурсе).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инвестиций: 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приобретение, реконструкция, модернизация, ремонт основных средств;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39703" y="3397372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07504" y="4808185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4338344" y="4808185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91" y="5207013"/>
            <a:ext cx="603089" cy="58837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3548" y="5130167"/>
            <a:ext cx="632508" cy="60308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008" y="3743730"/>
            <a:ext cx="639863" cy="62515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987775" y="3791362"/>
            <a:ext cx="31846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500 млн рублей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1000 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0168" y="5169386"/>
            <a:ext cx="382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06"/>
          <a:stretch/>
        </p:blipFill>
        <p:spPr>
          <a:xfrm>
            <a:off x="162191" y="1556792"/>
            <a:ext cx="3935536" cy="2754437"/>
          </a:xfrm>
          <a:prstGeom prst="rect">
            <a:avLst/>
          </a:prstGeom>
        </p:spPr>
      </p:pic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4072736"/>
              </p:ext>
            </p:extLst>
          </p:nvPr>
        </p:nvGraphicFramePr>
        <p:xfrm>
          <a:off x="179512" y="692696"/>
          <a:ext cx="7920881" cy="720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1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«Свободный порт Владивосток»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Freeform 5"/>
          <p:cNvSpPr/>
          <p:nvPr/>
        </p:nvSpPr>
        <p:spPr>
          <a:xfrm>
            <a:off x="162191" y="116632"/>
            <a:ext cx="7866193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предпринимателей на Дальнем Востоке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6056" y="5169386"/>
            <a:ext cx="28568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8,9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15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293672" y="1632593"/>
            <a:ext cx="45268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endParaRPr lang="ru-RU" sz="12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пополнение оборотных средств, финансирование текущей  деятельности (включая выплату заработной платы и пр. платежи, за исключением уплаты налогов и сборов), а также финансирование участия в тендере (конкурсе).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инвестиций: 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приобретение, реконструкция, модернизация, ремонт основных средств;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39703" y="3399694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79512" y="4747210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4410352" y="4736177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99" y="5146038"/>
            <a:ext cx="603089" cy="58837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556" y="5058159"/>
            <a:ext cx="632508" cy="60308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008" y="3746052"/>
            <a:ext cx="639863" cy="62515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872176" y="5108411"/>
            <a:ext cx="382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6"/>
          <a:stretch/>
        </p:blipFill>
        <p:spPr>
          <a:xfrm>
            <a:off x="95250" y="1484784"/>
            <a:ext cx="4108084" cy="2587074"/>
          </a:xfrm>
          <a:prstGeom prst="rect">
            <a:avLst/>
          </a:prstGeom>
        </p:spPr>
      </p:pic>
      <p:graphicFrame>
        <p:nvGraphicFramePr>
          <p:cNvPr id="18" name="Таблиц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979494"/>
              </p:ext>
            </p:extLst>
          </p:nvPr>
        </p:nvGraphicFramePr>
        <p:xfrm>
          <a:off x="107504" y="692696"/>
          <a:ext cx="7709793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9793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«Опережающее развитие»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987775" y="3719354"/>
            <a:ext cx="31846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500 млн рублей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1000 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reeform 5"/>
          <p:cNvSpPr/>
          <p:nvPr/>
        </p:nvSpPr>
        <p:spPr>
          <a:xfrm>
            <a:off x="95250" y="116632"/>
            <a:ext cx="7717110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предпринимателей на Дальнем Востоке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9947" y="5085184"/>
            <a:ext cx="28568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8,9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972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293672" y="1632593"/>
            <a:ext cx="4526800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endParaRPr lang="ru-RU" sz="1200" dirty="0" smtClean="0">
              <a:solidFill>
                <a:srgbClr val="4D4D4D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 организацию и (или) развитие бизнеса на территории Дальневосточного федерального округа в части пополнения оборотных средств, финансирования текущей деятельности (включая выплату заработной платы и пр. платежи, за исключением уплаты налогов и сборов), а также финансирования инвестиций.</a:t>
            </a:r>
          </a:p>
          <a:p>
            <a:pPr marL="171450" indent="-171450" algn="just">
              <a:buFont typeface="Wingdings" pitchFamily="2" charset="2"/>
              <a:buChar char="§"/>
            </a:pPr>
            <a:endParaRPr lang="ru-RU" sz="1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допускается рефинансирование ранее выданных кредитов (займов).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39703" y="3399694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79512" y="4747210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4410352" y="4736177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99" y="5146038"/>
            <a:ext cx="603089" cy="58837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556" y="5058159"/>
            <a:ext cx="632508" cy="60308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008" y="3746052"/>
            <a:ext cx="639863" cy="62515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872177" y="5343019"/>
            <a:ext cx="24756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более 36 месяцев</a:t>
            </a:r>
            <a:endParaRPr lang="ru-RU" sz="1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Таблиц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788529"/>
              </p:ext>
            </p:extLst>
          </p:nvPr>
        </p:nvGraphicFramePr>
        <p:xfrm>
          <a:off x="107504" y="692696"/>
          <a:ext cx="7709793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9793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«ДФО-</a:t>
                      </a:r>
                      <a:r>
                        <a:rPr lang="ru-RU" sz="28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микрокредит</a:t>
                      </a:r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987775" y="3820978"/>
            <a:ext cx="3184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более 500 тыс. рублей и не более 1 кредита одному Заемщику</a:t>
            </a:r>
          </a:p>
        </p:txBody>
      </p:sp>
      <p:sp>
        <p:nvSpPr>
          <p:cNvPr id="19" name="Freeform 5"/>
          <p:cNvSpPr/>
          <p:nvPr/>
        </p:nvSpPr>
        <p:spPr>
          <a:xfrm>
            <a:off x="95250" y="116632"/>
            <a:ext cx="7717110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предпринимателей на Дальнем Востоке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9947" y="5085184"/>
            <a:ext cx="28568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8,9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M:\03Machinery\PR\ИМИДЖ\Фотобанк\lori-0005452698-a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21986"/>
            <a:ext cx="3974840" cy="273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71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485894" y="6221866"/>
            <a:ext cx="401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обучения по программам тренингов для субъектов МСП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АО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«Корпорация «МСП», в том числе «Мама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– предприниматель»</a:t>
            </a:r>
            <a:endParaRPr lang="ru-RU" sz="1000" dirty="0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1593" y="6246884"/>
            <a:ext cx="270407" cy="48119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19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7961089"/>
              </p:ext>
            </p:extLst>
          </p:nvPr>
        </p:nvGraphicFramePr>
        <p:xfrm>
          <a:off x="395536" y="764705"/>
          <a:ext cx="7560840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0840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«Женское предпринимательство»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1628800"/>
            <a:ext cx="3312368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</a:t>
            </a:r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КРЕДИТОВАНИЯ:</a:t>
            </a:r>
          </a:p>
          <a:p>
            <a:pPr marL="171450" indent="-171450" algn="just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 на приобретение и/или ремонт и/или модернизация основных средств (машин, оборудования, зданий, сооружений, помещений, земельных участков и т.д.).</a:t>
            </a:r>
          </a:p>
          <a:p>
            <a:pPr marL="171450" indent="-171450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финансирование текущей деятельности (включая выплату заработной платы и другие платежи, за исключением уплаты налогов и сборов).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078" y="4635820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629568" y="4635821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176" y="4995861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142" y="4995861"/>
            <a:ext cx="632508" cy="60308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37" y="6205374"/>
            <a:ext cx="270407" cy="481196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5364088" y="622186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консультационной поддержки через Бизнес-навигатор МСП</a:t>
            </a:r>
            <a:endParaRPr lang="ru-RU" sz="1000" dirty="0"/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3921" y="6228234"/>
            <a:ext cx="270407" cy="481196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351" y="6222660"/>
            <a:ext cx="255405" cy="48119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4610422" y="6280517"/>
            <a:ext cx="404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или</a:t>
            </a:r>
            <a:endParaRPr lang="ru-RU" sz="1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829" y="1645777"/>
            <a:ext cx="4144571" cy="279133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23528" y="5949280"/>
            <a:ext cx="7383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Для юридических лиц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и ИП,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получивших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нефинансовую поддержку со стороны АО «Корпорация «МСП» в виде:</a:t>
            </a:r>
          </a:p>
          <a:p>
            <a:endParaRPr lang="ru-RU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Freeform 5"/>
          <p:cNvSpPr/>
          <p:nvPr/>
        </p:nvSpPr>
        <p:spPr>
          <a:xfrm>
            <a:off x="323528" y="116632"/>
            <a:ext cx="7560840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женщин-предпринимателей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04150" y="4983560"/>
            <a:ext cx="382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8546" y="3383414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46" y="3583634"/>
            <a:ext cx="639863" cy="62515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71600" y="3645024"/>
            <a:ext cx="28803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500 млн рублей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 до 1000 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01527" y="4995861"/>
            <a:ext cx="28568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8,9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3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3778"/>
            <a:ext cx="5914999" cy="868958"/>
          </a:xfrm>
        </p:spPr>
        <p:txBody>
          <a:bodyPr/>
          <a:lstStyle/>
          <a:p>
            <a:pPr algn="l"/>
            <a:r>
              <a:rPr lang="ru-RU" sz="3600" dirty="0" smtClean="0">
                <a:latin typeface="Arial" pitchFamily="34" charset="0"/>
                <a:cs typeface="Arial" pitchFamily="34" charset="0"/>
              </a:rPr>
              <a:t>О Банке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6316"/>
              </p:ext>
            </p:extLst>
          </p:nvPr>
        </p:nvGraphicFramePr>
        <p:xfrm>
          <a:off x="467544" y="1268762"/>
          <a:ext cx="7704856" cy="46516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4856"/>
              </a:tblGrid>
              <a:tr h="965930">
                <a:tc>
                  <a:txBody>
                    <a:bodyPr/>
                    <a:lstStyle/>
                    <a:p>
                      <a:endParaRPr lang="ru-RU" sz="14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214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214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9214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8E7"/>
                    </a:solidFill>
                  </a:tcPr>
                </a:tc>
              </a:tr>
              <a:tr h="921426">
                <a:tc>
                  <a:txBody>
                    <a:bodyPr/>
                    <a:lstStyle/>
                    <a:p>
                      <a:endParaRPr lang="ru-RU" sz="1400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</a:t>
                      </a:r>
                      <a:endParaRPr lang="ru-RU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8A8A2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52" b="30213"/>
          <a:stretch/>
        </p:blipFill>
        <p:spPr>
          <a:xfrm>
            <a:off x="539553" y="5217354"/>
            <a:ext cx="432047" cy="503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7" r="10786"/>
          <a:stretch/>
        </p:blipFill>
        <p:spPr>
          <a:xfrm>
            <a:off x="540000" y="4293096"/>
            <a:ext cx="432000" cy="503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" r="6139"/>
          <a:stretch/>
        </p:blipFill>
        <p:spPr>
          <a:xfrm>
            <a:off x="540000" y="3356992"/>
            <a:ext cx="542886" cy="4749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492896"/>
            <a:ext cx="471326" cy="5040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556792"/>
            <a:ext cx="553061" cy="5040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31640" y="5157192"/>
            <a:ext cx="1997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АО «МСП Банк»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учреждено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4077072"/>
            <a:ext cx="31920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Реализует государственную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программу финансовой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поддержки МСП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331640" y="3212976"/>
            <a:ext cx="2726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Реализует гарантийную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поддержку МСП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331640" y="2420888"/>
            <a:ext cx="2762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Участник национальной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гарантийной системы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331640" y="1484784"/>
            <a:ext cx="3869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Осуществляет кредитование МСП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4932040" y="5363924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1999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год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58549" y="4338977"/>
            <a:ext cx="14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2004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21771" y="3383119"/>
            <a:ext cx="14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2013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65827" y="2510314"/>
            <a:ext cx="14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2016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30790" y="1556792"/>
            <a:ext cx="14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2017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4731082" y="731318"/>
            <a:ext cx="2505214" cy="4840512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6156200" y="2636912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6625393" y="1714791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5705277" y="3494825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659082" y="5499830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136853" y="4565509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2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20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1276515"/>
              </p:ext>
            </p:extLst>
          </p:nvPr>
        </p:nvGraphicFramePr>
        <p:xfrm>
          <a:off x="899592" y="738024"/>
          <a:ext cx="7486539" cy="746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0035"/>
                <a:gridCol w="2376264"/>
                <a:gridCol w="2160240"/>
              </a:tblGrid>
              <a:tr h="320960">
                <a:tc>
                  <a:txBody>
                    <a:bodyPr/>
                    <a:lstStyle/>
                    <a:p>
                      <a:pPr algn="ctr"/>
                      <a:r>
                        <a:rPr lang="ru-RU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</a:t>
                      </a:r>
                      <a:r>
                        <a:rPr lang="ru-RU" sz="11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Бизнес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11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навигатор Спорт»</a:t>
                      </a:r>
                      <a:endParaRPr lang="ru-RU" sz="1100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1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под бизнес</a:t>
                      </a:r>
                      <a:r>
                        <a:rPr lang="en-US" sz="1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1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план, сформированный  на Портале Бизнес-навигатора МСП</a:t>
                      </a:r>
                      <a:r>
                        <a:rPr lang="ru-RU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1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aseline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</a:t>
                      </a:r>
                      <a:r>
                        <a:rPr lang="ru-RU" sz="1100" b="1" baseline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Спорт закупка</a:t>
                      </a:r>
                      <a:r>
                        <a:rPr lang="ru-RU" sz="1100" baseline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» </a:t>
                      </a:r>
                    </a:p>
                    <a:p>
                      <a:pPr algn="ctr"/>
                      <a:r>
                        <a:rPr lang="ru-RU" sz="1100" baseline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1000" baseline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на цели исполнения контрактов в рамках Федерального закона 223-ФЗ</a:t>
                      </a:r>
                      <a:r>
                        <a:rPr lang="ru-RU" sz="1100" baseline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1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</a:t>
                      </a:r>
                      <a:r>
                        <a:rPr lang="ru-RU" sz="11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Спорт комплекс</a:t>
                      </a:r>
                      <a:r>
                        <a:rPr lang="ru-RU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1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прямое кредитование на цели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реализации инвестиционных строительных проектов</a:t>
                      </a:r>
                      <a:r>
                        <a:rPr lang="ru-RU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47050" y="1668153"/>
            <a:ext cx="301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Финансирование на цели, предусмотренные бизнес- планом, сформированным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с помощью 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Портала Бизнес -навигатора МСП. </a:t>
            </a:r>
          </a:p>
          <a:p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Возможные бизнес-планы: магазин спорттоваров, фитнес-клуб, спортсекция для взрослых, тренажерный зал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.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085" y="4553296"/>
            <a:ext cx="886650" cy="2462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ru-RU"/>
            </a:defPPr>
            <a:lvl1pPr>
              <a:defRPr sz="1000" b="1">
                <a:solidFill>
                  <a:srgbClr val="0072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ru-RU" dirty="0" smtClean="0"/>
              <a:t>СРОК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-149160" y="5412678"/>
            <a:ext cx="1215441" cy="2462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ru-RU"/>
            </a:defPPr>
            <a:lvl1pPr algn="ctr">
              <a:defRPr sz="1000" b="1">
                <a:solidFill>
                  <a:srgbClr val="0072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СТАВКА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30" y="3918695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20" y="4826231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43" y="2987217"/>
            <a:ext cx="639863" cy="62515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71600" y="4124858"/>
            <a:ext cx="30103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smtClean="0">
                <a:latin typeface="Arial" pitchFamily="34" charset="0"/>
                <a:cs typeface="Arial" pitchFamily="34" charset="0"/>
              </a:rPr>
              <a:t>Не более 7 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лет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71600" y="4998087"/>
            <a:ext cx="2741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8,9% годовых</a:t>
            </a:r>
          </a:p>
        </p:txBody>
      </p:sp>
      <p:sp>
        <p:nvSpPr>
          <p:cNvPr id="31" name="Freeform 5"/>
          <p:cNvSpPr/>
          <p:nvPr/>
        </p:nvSpPr>
        <p:spPr>
          <a:xfrm>
            <a:off x="881565" y="116632"/>
            <a:ext cx="7434851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</a:t>
            </a:r>
            <a:r>
              <a:rPr lang="ru-RU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предпринимателей </a:t>
            </a: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сфере развития </a:t>
            </a: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спорта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24544" y="3576330"/>
            <a:ext cx="1515099" cy="2462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ru-RU"/>
            </a:defPPr>
            <a:lvl1pPr>
              <a:defRPr sz="1000" b="1">
                <a:solidFill>
                  <a:srgbClr val="0072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ru-RU" smtClean="0"/>
              <a:t>СУММА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92051" y="1758662"/>
            <a:ext cx="233613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itchFamily="34" charset="0"/>
                <a:cs typeface="Arial" pitchFamily="34" charset="0"/>
              </a:rPr>
              <a:t>Ф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инансирование в рамках контрактного кредитования в рамках Федерального закона 223-ФЗ на цели поставки спорттоваров, а также ремонта </a:t>
            </a:r>
            <a:r>
              <a:rPr lang="ru-RU" sz="900" smtClean="0">
                <a:latin typeface="Arial" pitchFamily="34" charset="0"/>
                <a:cs typeface="Arial" pitchFamily="34" charset="0"/>
              </a:rPr>
              <a:t>спортивного </a:t>
            </a:r>
            <a:r>
              <a:rPr lang="ru-RU" sz="900">
                <a:latin typeface="Arial" pitchFamily="34" charset="0"/>
                <a:cs typeface="Arial" pitchFamily="34" charset="0"/>
              </a:rPr>
              <a:t>о</a:t>
            </a:r>
            <a:r>
              <a:rPr lang="ru-RU" sz="900" smtClean="0">
                <a:latin typeface="Arial" pitchFamily="34" charset="0"/>
                <a:cs typeface="Arial" pitchFamily="34" charset="0"/>
              </a:rPr>
              <a:t>борудования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.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71601" y="3220956"/>
            <a:ext cx="27412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latin typeface="Arial" pitchFamily="34" charset="0"/>
                <a:cs typeface="Arial" pitchFamily="34" charset="0"/>
              </a:rPr>
              <a:t>До </a:t>
            </a:r>
            <a:r>
              <a:rPr lang="en-US" sz="900" smtClean="0">
                <a:latin typeface="Arial" pitchFamily="34" charset="0"/>
                <a:cs typeface="Arial" pitchFamily="34" charset="0"/>
              </a:rPr>
              <a:t>25</a:t>
            </a:r>
            <a:r>
              <a:rPr lang="ru-RU" sz="9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млн </a:t>
            </a:r>
            <a:r>
              <a:rPr lang="ru-RU" sz="900">
                <a:latin typeface="Arial" pitchFamily="34" charset="0"/>
                <a:cs typeface="Arial" pitchFamily="34" charset="0"/>
              </a:rPr>
              <a:t>руб</a:t>
            </a:r>
            <a:r>
              <a:rPr lang="ru-RU" sz="900" smtClean="0">
                <a:latin typeface="Arial" pitchFamily="34" charset="0"/>
                <a:cs typeface="Arial" pitchFamily="34" charset="0"/>
              </a:rPr>
              <a:t>.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92051" y="403118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itchFamily="34" charset="0"/>
                <a:cs typeface="Arial" pitchFamily="34" charset="0"/>
              </a:rPr>
              <a:t>До 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3 лет, но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не более срока действия контракта, увеличенного на 90 дней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878441" y="4980522"/>
            <a:ext cx="2349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9,6% годовых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0986" y="2372618"/>
            <a:ext cx="658914" cy="2462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ru-RU"/>
            </a:defPPr>
            <a:lvl1pPr>
              <a:defRPr sz="1000" b="1">
                <a:solidFill>
                  <a:srgbClr val="0072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ru-RU" dirty="0" smtClean="0"/>
              <a:t>ЦЕЛЬ</a:t>
            </a:r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184796" y="1844824"/>
            <a:ext cx="504056" cy="504056"/>
            <a:chOff x="184796" y="1844824"/>
            <a:chExt cx="504056" cy="504056"/>
          </a:xfrm>
        </p:grpSpPr>
        <p:sp>
          <p:nvSpPr>
            <p:cNvPr id="8" name="Овал 7"/>
            <p:cNvSpPr/>
            <p:nvPr/>
          </p:nvSpPr>
          <p:spPr>
            <a:xfrm>
              <a:off x="184796" y="1844824"/>
              <a:ext cx="504056" cy="504056"/>
            </a:xfrm>
            <a:prstGeom prst="ellipse">
              <a:avLst/>
            </a:prstGeom>
            <a:noFill/>
            <a:ln w="22225">
              <a:solidFill>
                <a:srgbClr val="F370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>
              <a:stCxn id="8" idx="0"/>
            </p:cNvCxnSpPr>
            <p:nvPr/>
          </p:nvCxnSpPr>
          <p:spPr>
            <a:xfrm>
              <a:off x="436824" y="1844824"/>
              <a:ext cx="0" cy="207608"/>
            </a:xfrm>
            <a:prstGeom prst="line">
              <a:avLst/>
            </a:prstGeom>
            <a:ln w="19050">
              <a:solidFill>
                <a:srgbClr val="F370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36824" y="2101418"/>
              <a:ext cx="0" cy="207608"/>
            </a:xfrm>
            <a:prstGeom prst="line">
              <a:avLst/>
            </a:prstGeom>
            <a:ln w="19050">
              <a:solidFill>
                <a:srgbClr val="F370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16200000">
              <a:off x="292848" y="1981427"/>
              <a:ext cx="0" cy="207608"/>
            </a:xfrm>
            <a:prstGeom prst="line">
              <a:avLst/>
            </a:prstGeom>
            <a:ln w="19050">
              <a:solidFill>
                <a:srgbClr val="F370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 rot="16200000">
              <a:off x="583276" y="1978268"/>
              <a:ext cx="0" cy="207608"/>
            </a:xfrm>
            <a:prstGeom prst="line">
              <a:avLst/>
            </a:prstGeom>
            <a:ln w="19050">
              <a:solidFill>
                <a:srgbClr val="F370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Прямоугольник 77"/>
          <p:cNvSpPr/>
          <p:nvPr/>
        </p:nvSpPr>
        <p:spPr>
          <a:xfrm>
            <a:off x="0" y="5808658"/>
            <a:ext cx="1259632" cy="396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000" b="1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ОБЕСПЕЧЕНИЕ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340202" y="5772610"/>
            <a:ext cx="2295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Гарантия КМСП в размере до 70%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от суммы кредита</a:t>
            </a:r>
            <a:endParaRPr lang="ru-RU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21140" y="2892290"/>
            <a:ext cx="85433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421140" y="3828394"/>
            <a:ext cx="8327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21140" y="4792507"/>
            <a:ext cx="7751260" cy="70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421140" y="5673227"/>
            <a:ext cx="76072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421140" y="6237312"/>
            <a:ext cx="74632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6254497" y="1804970"/>
            <a:ext cx="2133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Arial" pitchFamily="34" charset="0"/>
                <a:cs typeface="Arial" pitchFamily="34" charset="0"/>
              </a:rPr>
              <a:t>Финансирование инвестиций в области создания 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многофункциональных спортивных центров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.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78441" y="3184377"/>
            <a:ext cx="2349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От 1 млн руб. до 500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млн руб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28184" y="3180322"/>
            <a:ext cx="21602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От 1 млн руб. до 1000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млн руб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54497" y="4161842"/>
            <a:ext cx="213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Не более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 лет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28184" y="4980522"/>
            <a:ext cx="20882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8,9% годовых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892051" y="5772610"/>
            <a:ext cx="2295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Гарантия 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КМСП в размере до 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50%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от суммы кредита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228184" y="5772610"/>
            <a:ext cx="20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Гарантия 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КМСП в размере до 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70%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от суммы кредита</a:t>
            </a:r>
          </a:p>
        </p:txBody>
      </p:sp>
    </p:spTree>
    <p:extLst>
      <p:ext uri="{BB962C8B-B14F-4D97-AF65-F5344CB8AC3E}">
        <p14:creationId xmlns:p14="http://schemas.microsoft.com/office/powerpoint/2010/main" val="199411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21</a:t>
            </a:fld>
            <a:endParaRPr lang="ru-RU" dirty="0"/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3046147"/>
              </p:ext>
            </p:extLst>
          </p:nvPr>
        </p:nvGraphicFramePr>
        <p:xfrm>
          <a:off x="395535" y="836712"/>
          <a:ext cx="7709793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9793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«Бизнес-Навигатор»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395536" y="3284080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395536" y="4676910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2411760" y="4676911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34" y="4986151"/>
            <a:ext cx="603089" cy="588379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9334" y="4986151"/>
            <a:ext cx="632508" cy="603089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41" y="3595935"/>
            <a:ext cx="639863" cy="625153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043608" y="3593321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</a:t>
            </a:r>
            <a:r>
              <a:rPr lang="ru-RU" sz="1000" smtClean="0">
                <a:latin typeface="Arial" pitchFamily="34" charset="0"/>
                <a:cs typeface="Arial" pitchFamily="34" charset="0"/>
              </a:rPr>
              <a:t>до 1000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63132" y="4986151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smtClean="0">
                <a:latin typeface="Arial" pitchFamily="34" charset="0"/>
                <a:cs typeface="Arial" pitchFamily="34" charset="0"/>
              </a:rPr>
              <a:t>84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5536" y="1700808"/>
            <a:ext cx="34925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 на приобретение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и/или ремонт и/или модернизация основных средств (машин, оборудования, зданий, сооружений, помещений, земельных участков и т.д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.) в соответствии с Бизнес-планом, сформированном при помощи сервиса на портале Бизнес-навигатор МСП.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6063099"/>
            <a:ext cx="76145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Для юридических лиц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и ИП,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сформировавших Бизнес-план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при помощи сервиса на портале Бизнес-навигатор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МСП</a:t>
            </a:r>
            <a:endParaRPr lang="ru-RU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433" y="1700808"/>
            <a:ext cx="3994111" cy="2664296"/>
          </a:xfrm>
          <a:prstGeom prst="rect">
            <a:avLst/>
          </a:prstGeom>
        </p:spPr>
      </p:pic>
      <p:sp>
        <p:nvSpPr>
          <p:cNvPr id="18" name="Freeform 5"/>
          <p:cNvSpPr/>
          <p:nvPr/>
        </p:nvSpPr>
        <p:spPr>
          <a:xfrm>
            <a:off x="323528" y="116632"/>
            <a:ext cx="7704856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пользователей Портала «Бизнес-навигатор МСП»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10422" y="4953362"/>
            <a:ext cx="31390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Приоритетные отрасли: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1% годовых;</a:t>
            </a:r>
            <a:endParaRPr lang="ru-RU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Неприоритетные отрасли:</a:t>
            </a:r>
            <a:endParaRPr lang="en-US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1% годовых;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10,1%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93098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F0C3E1D0-B99E-411B-BCE4-D3E6DB7EA499}" type="slidenum">
              <a:rPr lang="ru-RU" smtClean="0"/>
              <a:pPr/>
              <a:t>22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704157"/>
              </p:ext>
            </p:extLst>
          </p:nvPr>
        </p:nvGraphicFramePr>
        <p:xfrm>
          <a:off x="395536" y="721271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Программа Минсельхоза России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7" y="1434842"/>
            <a:ext cx="75608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latin typeface="Arial" pitchFamily="34" charset="0"/>
                <a:cs typeface="Arial" pitchFamily="34" charset="0"/>
              </a:rPr>
              <a:t>МСП Банк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аккредитован в качестве уполномоченного банка для льготного кредитования сельхозпредприятий в рамках программы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Министерства сельского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хозяйства Российской Федерации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 В рамках существующей линейки кредитных продуктов при соответствии требованиям указанной программы кредитование осуществляется на льготных условиях: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2015262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2015262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62" y="2408573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393863"/>
            <a:ext cx="632508" cy="60308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76708" y="2380818"/>
            <a:ext cx="2025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Льготный краткосрочный кредит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до 1 года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1600" y="2740858"/>
            <a:ext cx="2104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Льготный инвестиционный кредит – от 2 до 15 лет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1392" y="245282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1% до 5% годовых</a:t>
            </a: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6753662"/>
              </p:ext>
            </p:extLst>
          </p:nvPr>
        </p:nvGraphicFramePr>
        <p:xfrm>
          <a:off x="467544" y="3170684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Программа Минэкономразвития России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26032" y="4797152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2771800" y="4842738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296849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052" y="5324854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5302790"/>
            <a:ext cx="639863" cy="62515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46140" y="5207863"/>
            <a:ext cx="2111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smtClean="0">
                <a:latin typeface="Arial" pitchFamily="34" charset="0"/>
                <a:cs typeface="Arial" pitchFamily="34" charset="0"/>
              </a:rPr>
              <a:t>Кредит на инвестиционные цели – до 10 лет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63888" y="5383372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8,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5% годовых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5536" y="3983306"/>
            <a:ext cx="7560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latin typeface="Arial" pitchFamily="34" charset="0"/>
                <a:cs typeface="Arial" pitchFamily="34" charset="0"/>
              </a:rPr>
              <a:t>МСП Банк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аккредитован в качестве уполномоченного банка для льготного кредитования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 программе Министерства экономического развития Российской Федерации. В рамках существующей линейки кредитных продуктов при соответствии требованиям указанной программы кредитование осуществляется на льготных условиях: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6141" y="5549170"/>
            <a:ext cx="1924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Кредит на оборотные цели – до 3 лет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8064" y="1988840"/>
            <a:ext cx="25138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СООТВЕТСТВИЕ ТРЕБОВАНИЯМ </a:t>
            </a:r>
            <a:endParaRPr lang="en-US" sz="11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ПРОГРАММЫ</a:t>
            </a:r>
            <a:endParaRPr lang="ru-RU" sz="1100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420888"/>
            <a:ext cx="639863" cy="62515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802803" y="2380818"/>
            <a:ext cx="2369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Сумма кредита не превышает установленную для субъекта РФ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96136" y="2740858"/>
            <a:ext cx="2369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Целевое использование предусмотрено Программой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98530" y="4842738"/>
            <a:ext cx="25138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СООТВЕТСТВИЕ ТРЕБОВАНИЯМ </a:t>
            </a:r>
            <a:endParaRPr lang="en-US" sz="11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ПРОГРАММЫ</a:t>
            </a:r>
            <a:endParaRPr lang="ru-RU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5796136" y="5256952"/>
            <a:ext cx="2369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умма кредита на инвестиционные цели – от 3 млн до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1000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млн, на оборотные цели – от 3 млн </a:t>
            </a:r>
            <a:r>
              <a:rPr lang="ru-RU" sz="1000" smtClean="0">
                <a:latin typeface="Arial" pitchFamily="34" charset="0"/>
                <a:cs typeface="Arial" pitchFamily="34" charset="0"/>
              </a:rPr>
              <a:t>до 100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млн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96136" y="5971767"/>
            <a:ext cx="23695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Деятельность субъекта МСП предусмотрена Программой в части приоритетных отраслей</a:t>
            </a:r>
          </a:p>
        </p:txBody>
      </p:sp>
      <p:sp>
        <p:nvSpPr>
          <p:cNvPr id="31" name="Freeform 5"/>
          <p:cNvSpPr/>
          <p:nvPr/>
        </p:nvSpPr>
        <p:spPr>
          <a:xfrm>
            <a:off x="323528" y="116632"/>
            <a:ext cx="7560840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по Программам субсидирования процентной ставки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56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23</a:t>
            </a:fld>
            <a:endParaRPr lang="ru-RU" dirty="0"/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5347100"/>
              </p:ext>
            </p:extLst>
          </p:nvPr>
        </p:nvGraphicFramePr>
        <p:xfrm>
          <a:off x="3779912" y="1196752"/>
          <a:ext cx="3994597" cy="944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94597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Гарантии в рамках 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№44-ФЗ и №223-ФЗ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627735" y="3788136"/>
            <a:ext cx="1495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ГАРАНТИИ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633969" y="4895582"/>
            <a:ext cx="1882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СТОИМОСТЬ ГАРАНТИИ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6903" y="2492896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842135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1445" y="3811959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644008" y="4077072"/>
            <a:ext cx="17006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Arial" pitchFamily="34" charset="0"/>
                <a:cs typeface="Arial" pitchFamily="34" charset="0"/>
              </a:rPr>
              <a:t>до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1 0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00 млн рублей</a:t>
            </a: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8" y="5157192"/>
            <a:ext cx="17716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Arial" pitchFamily="34" charset="0"/>
                <a:cs typeface="Arial" pitchFamily="34" charset="0"/>
              </a:rPr>
              <a:t>от 2,5 % до 3% годовых</a:t>
            </a:r>
          </a:p>
          <a:p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1" y="2361074"/>
            <a:ext cx="338437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РАССМОТРЕНИЯ ЗАЯВКИ</a:t>
            </a:r>
          </a:p>
          <a:p>
            <a:endParaRPr lang="ru-RU" sz="1000" b="1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гарантия до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 млн рублей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– до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24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часов;</a:t>
            </a:r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100" dirty="0">
                <a:latin typeface="Arial" pitchFamily="34" charset="0"/>
                <a:cs typeface="Arial" pitchFamily="34" charset="0"/>
              </a:rPr>
              <a:t>гарантия до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50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latin typeface="Arial" pitchFamily="34" charset="0"/>
                <a:cs typeface="Arial" pitchFamily="34" charset="0"/>
              </a:rPr>
              <a:t>млн рублей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– до 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рабочих дней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11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Clr>
                <a:srgbClr val="0072BC"/>
              </a:buClr>
              <a:buFont typeface="Wingdings" pitchFamily="2" charset="2"/>
              <a:buChar char="§"/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гарантия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до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1000 млн рублей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– от 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рабочих дней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29" name="Freeform 5"/>
          <p:cNvSpPr/>
          <p:nvPr/>
        </p:nvSpPr>
        <p:spPr>
          <a:xfrm>
            <a:off x="179512" y="116632"/>
            <a:ext cx="7594997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Гарантийная поддержка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9" r="27752"/>
          <a:stretch/>
        </p:blipFill>
        <p:spPr>
          <a:xfrm>
            <a:off x="179512" y="1212129"/>
            <a:ext cx="3494025" cy="452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41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04248" y="6381328"/>
            <a:ext cx="2133600" cy="365125"/>
          </a:xfrm>
        </p:spPr>
        <p:txBody>
          <a:bodyPr/>
          <a:lstStyle/>
          <a:p>
            <a:fld id="{F0C3E1D0-B99E-411B-BCE4-D3E6DB7EA499}" type="slidenum">
              <a:rPr lang="ru-RU" smtClean="0"/>
              <a:pPr/>
              <a:t>24</a:t>
            </a:fld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98" t="10288" r="18256" b="39868"/>
          <a:stretch/>
        </p:blipFill>
        <p:spPr bwMode="auto">
          <a:xfrm>
            <a:off x="251760" y="980229"/>
            <a:ext cx="8172000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846268" y="411582"/>
            <a:ext cx="614164" cy="2016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172400" y="3933056"/>
            <a:ext cx="28803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388424" y="3717032"/>
            <a:ext cx="254124" cy="364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4869160"/>
            <a:ext cx="817500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700" dirty="0" smtClean="0"/>
          </a:p>
          <a:p>
            <a:r>
              <a:rPr lang="ru-RU" sz="1700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Консультации и техническая поддержка:  </a:t>
            </a:r>
          </a:p>
          <a:p>
            <a:r>
              <a:rPr lang="ru-RU" sz="1700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тел. </a:t>
            </a:r>
            <a:r>
              <a:rPr lang="ru-RU" sz="1700" b="1" dirty="0" smtClean="0">
                <a:solidFill>
                  <a:srgbClr val="ED1B34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1700" b="1" dirty="0">
                <a:solidFill>
                  <a:srgbClr val="ED1B34"/>
                </a:solidFill>
                <a:latin typeface="Arial" pitchFamily="34" charset="0"/>
                <a:cs typeface="Arial" pitchFamily="34" charset="0"/>
              </a:rPr>
              <a:t>800 </a:t>
            </a:r>
            <a:r>
              <a:rPr lang="ru-RU" sz="1700" b="1" dirty="0" smtClean="0">
                <a:solidFill>
                  <a:srgbClr val="ED1B34"/>
                </a:solidFill>
                <a:latin typeface="Arial" pitchFamily="34" charset="0"/>
                <a:cs typeface="Arial" pitchFamily="34" charset="0"/>
              </a:rPr>
              <a:t>30 20 100, </a:t>
            </a:r>
            <a:endParaRPr lang="ru-RU" sz="1700" b="1" dirty="0">
              <a:solidFill>
                <a:srgbClr val="ED1B34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700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электронный адрес: </a:t>
            </a:r>
            <a:r>
              <a:rPr lang="en-US" sz="1700" b="1" dirty="0">
                <a:solidFill>
                  <a:srgbClr val="ED1B34"/>
                </a:solidFill>
                <a:latin typeface="Arial" pitchFamily="34" charset="0"/>
                <a:cs typeface="Arial" pitchFamily="34" charset="0"/>
              </a:rPr>
              <a:t>msbsupport@mspbank.ru</a:t>
            </a:r>
            <a:endParaRPr lang="ru-RU" sz="1700" b="1" dirty="0">
              <a:solidFill>
                <a:srgbClr val="ED1B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reeform 5"/>
          <p:cNvSpPr/>
          <p:nvPr/>
        </p:nvSpPr>
        <p:spPr>
          <a:xfrm>
            <a:off x="361379" y="104292"/>
            <a:ext cx="7450981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lvl="0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Портал АИС НГС – </a:t>
            </a:r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smbfin.ru 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03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25</a:t>
            </a:fld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47"/>
          <a:stretch/>
        </p:blipFill>
        <p:spPr bwMode="auto">
          <a:xfrm>
            <a:off x="166977" y="227346"/>
            <a:ext cx="6997311" cy="6514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7702" y="116633"/>
            <a:ext cx="253265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9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400" dirty="0">
                <a:solidFill>
                  <a:prstClr val="black"/>
                </a:solidFill>
              </a:rPr>
              <a:t>Благодарим</a:t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>за внимание!</a:t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srgbClr val="0072BC"/>
                </a:solidFill>
              </a:rPr>
              <a:t>Акционерное общество «Российский Банк </a:t>
            </a:r>
            <a:br>
              <a:rPr lang="ru-RU" sz="1400" dirty="0">
                <a:solidFill>
                  <a:srgbClr val="0072BC"/>
                </a:solidFill>
              </a:rPr>
            </a:br>
            <a:r>
              <a:rPr lang="ru-RU" sz="1400" dirty="0">
                <a:solidFill>
                  <a:srgbClr val="0072BC"/>
                </a:solidFill>
              </a:rPr>
              <a:t>поддержки малого и среднего </a:t>
            </a:r>
            <a:br>
              <a:rPr lang="ru-RU" sz="1400" dirty="0">
                <a:solidFill>
                  <a:srgbClr val="0072BC"/>
                </a:solidFill>
              </a:rPr>
            </a:br>
            <a:r>
              <a:rPr lang="ru-RU" sz="1400" dirty="0">
                <a:solidFill>
                  <a:srgbClr val="0072BC"/>
                </a:solidFill>
              </a:rPr>
              <a:t>предпринимательства» (АО «МСП Банк»)</a:t>
            </a: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115035, Россия, г. Москва, </a:t>
            </a:r>
            <a:b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ул. Садовническая, дом 79 </a:t>
            </a:r>
            <a:b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8 800 30 20 100</a:t>
            </a:r>
            <a:b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Региональный </a:t>
            </a:r>
            <a:r>
              <a:rPr lang="ru-RU" sz="1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менеджер</a:t>
            </a:r>
            <a: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Герелис Марта Игоревна</a:t>
            </a:r>
            <a:r>
              <a:rPr lang="en-US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n-US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400" b="1" i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ru-RU" sz="1400" b="1" i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693000</a:t>
            </a: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Россия, г. Южно-Сахалинск</a:t>
            </a:r>
            <a:b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ул. Карла Маркса, дом 16. </a:t>
            </a:r>
            <a:r>
              <a:rPr lang="ru-RU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оф.201</a:t>
            </a:r>
            <a:r>
              <a:rPr lang="ru-RU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202</a:t>
            </a: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8 962 419 32 17</a:t>
            </a: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8 903 258 51 83</a:t>
            </a: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b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400" u="sng" dirty="0">
                <a:solidFill>
                  <a:srgbClr val="0072BC"/>
                </a:solidFill>
              </a:rPr>
              <a:t>www.mspbank.ru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81750"/>
            <a:ext cx="2133600" cy="365125"/>
          </a:xfrm>
        </p:spPr>
        <p:txBody>
          <a:bodyPr/>
          <a:lstStyle/>
          <a:p>
            <a:fld id="{F0C3E1D0-B99E-411B-BCE4-D3E6DB7EA499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0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8408185"/>
              </p:ext>
            </p:extLst>
          </p:nvPr>
        </p:nvGraphicFramePr>
        <p:xfrm>
          <a:off x="395536" y="1412777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«Оборотное кредитование»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2124145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</a:t>
            </a:r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ополнение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оборотных средств, финансирование текущей деятельности (включая выплату заработной платы и пр. платежи, за исключением уплаты налогов и сборов), а также финансирование участия в тендере (конкурсе).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2969927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339752" y="2969926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387854" y="2969927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850" y="3329967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428" y="3329967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41" y="3282335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3329967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500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7348" y="3329967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75928" y="3212976"/>
            <a:ext cx="31390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Приоритетные отрасли: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годовых;</a:t>
            </a:r>
            <a:endParaRPr lang="ru-RU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Неприоритетные отрасли:</a:t>
            </a:r>
            <a:endParaRPr lang="en-US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годовых;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</p:txBody>
      </p: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385193" y="116632"/>
            <a:ext cx="6419055" cy="648073"/>
          </a:xfrm>
        </p:spPr>
        <p:txBody>
          <a:bodyPr/>
          <a:lstStyle/>
          <a:p>
            <a:pPr algn="l"/>
            <a:r>
              <a:rPr lang="ru-RU" sz="3600" dirty="0" smtClean="0">
                <a:latin typeface="Arial" pitchFamily="34" charset="0"/>
                <a:cs typeface="Arial" pitchFamily="34" charset="0"/>
              </a:rPr>
              <a:t>Продукты Банка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8" name="Таблица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4578891"/>
              </p:ext>
            </p:extLst>
          </p:nvPr>
        </p:nvGraphicFramePr>
        <p:xfrm>
          <a:off x="403700" y="4077073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«Инвестиционное кредитование»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403700" y="4788441"/>
            <a:ext cx="76328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</a:t>
            </a:r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 для приобретения, реконструкции, модернизации, ремонта основных средств, а также для строительства зданий и сооружений производственного назначения.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03700" y="5517233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2347916" y="5517232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4396018" y="5517233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014" y="5877273"/>
            <a:ext cx="603089" cy="588379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592" y="5877273"/>
            <a:ext cx="632508" cy="603089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05" y="5829641"/>
            <a:ext cx="639863" cy="625153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051772" y="5877273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1000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015512" y="5877273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84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 5"/>
          <p:cNvSpPr/>
          <p:nvPr/>
        </p:nvSpPr>
        <p:spPr>
          <a:xfrm>
            <a:off x="433387" y="764705"/>
            <a:ext cx="7450981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по Программе стимулирования кредитования  субъектов МСП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96657" y="5758092"/>
            <a:ext cx="31390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Приоритетные отрасли: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1% годовых;</a:t>
            </a:r>
            <a:endParaRPr lang="ru-RU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Неприоритетные отрасли:</a:t>
            </a:r>
            <a:endParaRPr lang="en-US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1% годовых;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10,1%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411923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4</a:t>
            </a:fld>
            <a:endParaRPr lang="ru-RU" dirty="0"/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7631408"/>
              </p:ext>
            </p:extLst>
          </p:nvPr>
        </p:nvGraphicFramePr>
        <p:xfrm>
          <a:off x="395536" y="907559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«Контрактное кредитование»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3528" y="1843663"/>
            <a:ext cx="316835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</a:t>
            </a:r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расходов, связанных с исполнением Заемщиком контракта в рамках Федеральных законов 223-ФЗ и 44-ФЗ, но не более 70% суммы контракта уменьшенной на сумму аванса, предусмотренного контрактом или полученного от заказчика, а также на сумму произведенных оплат в рамках выполнения контракта. в случае если финансирование осуществляется до заключения контракта - не более 70% от величины максимальной закупки, указанной в параметрах закупки на сайте zakupki.gov.ru.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4579968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555776" y="4579967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716016" y="4579968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874" y="4940008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590" y="4940008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41" y="4892376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4940008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50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3372" y="4940008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36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699647"/>
            <a:ext cx="412159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5437673"/>
            <a:ext cx="20162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но не более 70% суммы контракта, уменьшенной на сумму полученного аванса и на сумму произведенных оплат за выполнение контракта от заказчика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27784" y="5436512"/>
            <a:ext cx="20162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но не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более срока действия контракта, увеличенного на 90 дней.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Freeform 5"/>
          <p:cNvSpPr/>
          <p:nvPr/>
        </p:nvSpPr>
        <p:spPr>
          <a:xfrm>
            <a:off x="395537" y="260648"/>
            <a:ext cx="7488832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по Программе стимулирования кредитования субъектов МСП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76098" y="4940008"/>
            <a:ext cx="31390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Приоритетные отрасли: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годовых;</a:t>
            </a:r>
            <a:endParaRPr lang="ru-RU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Неприоритетные отрасли:</a:t>
            </a:r>
            <a:endParaRPr lang="en-US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годовых;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289039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5</a:t>
            </a:fld>
            <a:endParaRPr lang="ru-RU" dirty="0"/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261241"/>
              </p:ext>
            </p:extLst>
          </p:nvPr>
        </p:nvGraphicFramePr>
        <p:xfrm>
          <a:off x="395536" y="907559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«Рефинансирование»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3528" y="1843663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</a:t>
            </a:r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рефинансирование кредитов  (займов), выданных другими кредитными организациями на оборотные и инвестиционные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цели.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Freeform 5"/>
          <p:cNvSpPr/>
          <p:nvPr/>
        </p:nvSpPr>
        <p:spPr>
          <a:xfrm>
            <a:off x="395537" y="260648"/>
            <a:ext cx="7488832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по Программе стимулирования кредитования субъектов МСП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Picture 2" descr="C:\Users\b05frv\Desktop\Depositphotos_58440907_original-val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368" y="1700808"/>
            <a:ext cx="4572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4487946" y="4769857"/>
            <a:ext cx="399660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Приоритетные отрасли на оборотные </a:t>
            </a:r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цели: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Приоритетные отрасли на </a:t>
            </a:r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инвестиционные цели: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9,1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  <a:endParaRPr lang="ru-RU" sz="1000" u="sng" dirty="0" smtClean="0">
              <a:latin typeface="Arial" pitchFamily="34" charset="0"/>
              <a:cs typeface="Arial" pitchFamily="34" charset="0"/>
            </a:endParaRPr>
          </a:p>
          <a:p>
            <a:endParaRPr lang="ru-RU" sz="1000" u="sng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Неприоритетные </a:t>
            </a:r>
            <a:r>
              <a:rPr lang="ru-RU" sz="1000" u="sng" dirty="0">
                <a:latin typeface="Arial" pitchFamily="34" charset="0"/>
                <a:cs typeface="Arial" pitchFamily="34" charset="0"/>
              </a:rPr>
              <a:t>отрасли на </a:t>
            </a:r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endParaRPr lang="ru-RU" sz="1000" u="sng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>
                <a:latin typeface="Arial" pitchFamily="34" charset="0"/>
                <a:cs typeface="Arial" pitchFamily="34" charset="0"/>
              </a:rPr>
              <a:t>Неприоритетные отрасли на </a:t>
            </a:r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инвестиционные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среднего бизнеса – 9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малого бизнеса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10,1%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528" y="2937599"/>
            <a:ext cx="1282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359391" y="4448145"/>
            <a:ext cx="11608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3779912" y="4448145"/>
            <a:ext cx="1534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000" dirty="0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55" y="4849380"/>
            <a:ext cx="603089" cy="588379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446" y="4770127"/>
            <a:ext cx="632508" cy="603089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84984"/>
            <a:ext cx="639863" cy="62515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899592" y="4869160"/>
            <a:ext cx="2441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27584" y="3261038"/>
            <a:ext cx="25395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до 500 млн рублей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1</a:t>
            </a:r>
            <a:r>
              <a:rPr lang="en-US" sz="1000" smtClean="0">
                <a:latin typeface="Arial" pitchFamily="34" charset="0"/>
                <a:cs typeface="Arial" pitchFamily="34" charset="0"/>
              </a:rPr>
              <a:t>0</a:t>
            </a:r>
            <a:r>
              <a:rPr lang="ru-RU" sz="10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до 1000 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76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6</a:t>
            </a:fld>
            <a:endParaRPr lang="ru-RU" dirty="0"/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0394622"/>
              </p:ext>
            </p:extLst>
          </p:nvPr>
        </p:nvGraphicFramePr>
        <p:xfrm>
          <a:off x="395536" y="907559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«Серебряный бизнес»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5" y="1628800"/>
            <a:ext cx="748883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</a:t>
            </a:r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соответствует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целям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бизнес-плана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сформированного Заемщиком на портале "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Бизнес-навигатор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МСП".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5490207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555776" y="5490206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716016" y="5490207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874" y="5850247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590" y="5850247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41" y="5802615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850247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10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3372" y="5850247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84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04090" y="5877272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Freeform 5"/>
          <p:cNvSpPr/>
          <p:nvPr/>
        </p:nvSpPr>
        <p:spPr>
          <a:xfrm>
            <a:off x="430841" y="260648"/>
            <a:ext cx="7488832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начинающих предпринимателей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91" y="2176850"/>
            <a:ext cx="4487342" cy="29911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84068" y="2924944"/>
            <a:ext cx="29883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Оказание финансовой поддержки Субъектам МСП – гражданам РФ в возрасте не менее 45 лет и не более 65 лет, учредивших собственный бизнес (ИП, ЮЛ) не ранее, чем за 12 месяцев до обращения в Банк за кредитованием</a:t>
            </a:r>
            <a:endParaRPr lang="ru-RU" sz="1200" i="1" dirty="0">
              <a:solidFill>
                <a:srgbClr val="4D4D4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60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7</a:t>
            </a:fld>
            <a:endParaRPr lang="ru-RU" dirty="0"/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8296338"/>
              </p:ext>
            </p:extLst>
          </p:nvPr>
        </p:nvGraphicFramePr>
        <p:xfrm>
          <a:off x="395536" y="907559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«Семейный бизнес»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5" y="1645350"/>
            <a:ext cx="748883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</a:t>
            </a:r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соответствует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целям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бизнес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плана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сформированного Заемщиком на портале "Бизнес-навигатор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МСП".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5490207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555776" y="5490206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716016" y="5490207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874" y="5850247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590" y="5850247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41" y="5802615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850247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10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3372" y="5850247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84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04090" y="5850247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8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,9% годовых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Freeform 5"/>
          <p:cNvSpPr/>
          <p:nvPr/>
        </p:nvSpPr>
        <p:spPr>
          <a:xfrm>
            <a:off x="395537" y="260648"/>
            <a:ext cx="7488832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</a:t>
            </a:r>
            <a:r>
              <a:rPr lang="ru-RU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поддержка семейных </a:t>
            </a: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предприятий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9532" y="2344812"/>
            <a:ext cx="29883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Оказание финансовой поддержки субъектам </a:t>
            </a:r>
            <a:r>
              <a:rPr lang="ru-RU" sz="1200" i="1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МСП, индивидуальным предпринимателям, </a:t>
            </a:r>
            <a:r>
              <a:rPr lang="ru-RU" sz="1200" i="1" dirty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наемными работниками которых являются члены их </a:t>
            </a:r>
            <a:r>
              <a:rPr lang="ru-RU" sz="1200" i="1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семей, или </a:t>
            </a:r>
            <a:r>
              <a:rPr lang="ru-RU" sz="1200" i="1" dirty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юридические лица, в </a:t>
            </a:r>
            <a:r>
              <a:rPr lang="ru-RU" sz="1200" i="1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которых </a:t>
            </a:r>
            <a:r>
              <a:rPr lang="ru-RU" sz="1200" i="1" dirty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работают члены </a:t>
            </a:r>
            <a:r>
              <a:rPr lang="ru-RU" sz="1200" i="1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семьи.</a:t>
            </a:r>
            <a:endParaRPr lang="ru-RU" sz="1200" i="1" dirty="0">
              <a:solidFill>
                <a:srgbClr val="4D4D4D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493" y="2044298"/>
            <a:ext cx="3571875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9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74698" y="6021288"/>
            <a:ext cx="8090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" pitchFamily="34" charset="0"/>
                <a:cs typeface="Arial" pitchFamily="34" charset="0"/>
              </a:rPr>
              <a:t>*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субсидировании процентной ставки по программам Минсельхоза РФ процентная ставка составит от 1 до 5% годовых</a:t>
            </a:r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6691151"/>
              </p:ext>
            </p:extLst>
          </p:nvPr>
        </p:nvGraphicFramePr>
        <p:xfrm>
          <a:off x="280871" y="980728"/>
          <a:ext cx="7766684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66684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«Кооперация»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6653" y="1844824"/>
            <a:ext cx="39132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i="1" dirty="0">
                <a:latin typeface="Arial" pitchFamily="34" charset="0"/>
                <a:cs typeface="Arial" pitchFamily="34" charset="0"/>
              </a:rPr>
              <a:t>Для сельскохозяйственных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производственных и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сельскохозяйственных потребительских кооперативов, а также членов сельскохозяйственных потребительских кооперативов – крестьянских (фермерских) хозяйств.</a:t>
            </a:r>
          </a:p>
          <a:p>
            <a:pPr algn="just"/>
            <a:endParaRPr lang="ru-RU" sz="1000" dirty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ЦЕЛИ КРЕДИТОВАНИЯ:</a:t>
            </a:r>
          </a:p>
          <a:p>
            <a:pPr algn="just"/>
            <a:endParaRPr lang="ru-RU" sz="10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>
                <a:latin typeface="Arial" pitchFamily="34" charset="0"/>
                <a:cs typeface="Arial" pitchFamily="34" charset="0"/>
              </a:rPr>
              <a:t>– пополнение оборотных средств, финансирование текущей деятельности (включая выплату заработной платы и пр. платежи, за исключением уплаты налогов и сборов), а также финансирование участия в тендере (конкурсе) (оборотные цели).</a:t>
            </a:r>
          </a:p>
          <a:p>
            <a:pPr algn="just"/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>
                <a:latin typeface="Arial" pitchFamily="34" charset="0"/>
                <a:cs typeface="Arial" pitchFamily="34" charset="0"/>
              </a:rPr>
              <a:t>– приобретение, реконструкция, модернизация, ремонт основных средств (инвестиционные цели)</a:t>
            </a:r>
          </a:p>
          <a:p>
            <a:pPr algn="just"/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1520" y="4697269"/>
            <a:ext cx="7632848" cy="1107995"/>
            <a:chOff x="261700" y="2937525"/>
            <a:chExt cx="7632848" cy="1107995"/>
          </a:xfrm>
        </p:grpSpPr>
        <p:sp>
          <p:nvSpPr>
            <p:cNvPr id="6" name="TextBox 5"/>
            <p:cNvSpPr txBox="1"/>
            <p:nvPr/>
          </p:nvSpPr>
          <p:spPr>
            <a:xfrm>
              <a:off x="261700" y="2937526"/>
              <a:ext cx="13933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00" dirty="0" smtClean="0">
                  <a:solidFill>
                    <a:srgbClr val="0072BC"/>
                  </a:solidFill>
                  <a:latin typeface="Arial" pitchFamily="34" charset="0"/>
                  <a:cs typeface="Arial" pitchFamily="34" charset="0"/>
                </a:rPr>
                <a:t>СУММА КРЕДИТА</a:t>
              </a:r>
              <a:endParaRPr lang="ru-RU" sz="11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17884" y="2937525"/>
              <a:ext cx="12602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00" dirty="0" smtClean="0">
                  <a:solidFill>
                    <a:srgbClr val="0072BC"/>
                  </a:solidFill>
                  <a:latin typeface="Arial" pitchFamily="34" charset="0"/>
                  <a:cs typeface="Arial" pitchFamily="34" charset="0"/>
                </a:rPr>
                <a:t>СРОК КРЕДИТА</a:t>
              </a:r>
              <a:endParaRPr lang="ru-RU" sz="11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29236" y="2937526"/>
              <a:ext cx="17251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00" dirty="0" smtClean="0">
                  <a:solidFill>
                    <a:srgbClr val="0072BC"/>
                  </a:solidFill>
                  <a:latin typeface="Arial" pitchFamily="34" charset="0"/>
                  <a:cs typeface="Arial" pitchFamily="34" charset="0"/>
                </a:rPr>
                <a:t>СТАВКА ПО КРЕДИТУ*</a:t>
              </a:r>
              <a:endParaRPr lang="ru-RU" sz="1100" dirty="0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0859" y="3255754"/>
              <a:ext cx="603089" cy="588379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69752" y="3228729"/>
              <a:ext cx="632508" cy="603089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1700" y="3255754"/>
              <a:ext cx="639863" cy="62515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909772" y="3297566"/>
              <a:ext cx="8803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От 1 </a:t>
              </a:r>
              <a:r>
                <a:rPr lang="ru-RU" sz="1000" smtClean="0">
                  <a:latin typeface="Arial" pitchFamily="34" charset="0"/>
                  <a:cs typeface="Arial" pitchFamily="34" charset="0"/>
                </a:rPr>
                <a:t>до 25</a:t>
              </a:r>
              <a:endParaRPr lang="ru-RU" sz="100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млн рублей</a:t>
              </a:r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93948" y="3183746"/>
              <a:ext cx="21602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Не более 36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месяцев на оборотные цели </a:t>
              </a:r>
            </a:p>
            <a:p>
              <a:endParaRPr lang="ru-RU" sz="100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Не более 84 месяцев на инвестиционные цели</a:t>
              </a:r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22861" y="3367251"/>
              <a:ext cx="26716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8,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5</a:t>
              </a:r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% годовых</a:t>
              </a:r>
            </a:p>
          </p:txBody>
        </p:sp>
      </p:grpSp>
      <p:sp>
        <p:nvSpPr>
          <p:cNvPr id="31" name="Freeform 5"/>
          <p:cNvSpPr/>
          <p:nvPr/>
        </p:nvSpPr>
        <p:spPr>
          <a:xfrm>
            <a:off x="219779" y="165473"/>
            <a:ext cx="7808605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сельскохозяйственной кооперации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M:\03Machinery\PR\ИМИДЖ\Фотобанк\lori-0024921918-a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844823"/>
            <a:ext cx="3887214" cy="255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08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0036298"/>
              </p:ext>
            </p:extLst>
          </p:nvPr>
        </p:nvGraphicFramePr>
        <p:xfrm>
          <a:off x="271109" y="980728"/>
          <a:ext cx="7704856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4856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«Агропарк»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355976" y="2031529"/>
            <a:ext cx="38257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>
                <a:latin typeface="Arial" pitchFamily="34" charset="0"/>
                <a:cs typeface="Arial" pitchFamily="34" charset="0"/>
              </a:rPr>
              <a:t>Для сельскохозяйственных производственных или потребительских кооперативов в соответствии с Федеральным законом № 193-ФЗ "О сельскохозяйственной кооперации"</a:t>
            </a:r>
          </a:p>
          <a:p>
            <a:pPr algn="just"/>
            <a:endParaRPr lang="ru-RU" sz="1000" dirty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КРЕДИТОВАНИЯ: </a:t>
            </a:r>
          </a:p>
          <a:p>
            <a:pPr algn="just"/>
            <a:endParaRPr lang="ru-RU" sz="10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инвестиций в области создания инфраструктуры сельскохозяйственной кооперации: приобретение, реконструкция, модернизация, ремонт основных средств; строительство зданий и сооружений производственного назначения (только по суммам от 10 млн рублей).</a:t>
            </a:r>
          </a:p>
        </p:txBody>
      </p:sp>
      <p:grpSp>
        <p:nvGrpSpPr>
          <p:cNvPr id="33" name="Группа 32"/>
          <p:cNvGrpSpPr/>
          <p:nvPr/>
        </p:nvGrpSpPr>
        <p:grpSpPr>
          <a:xfrm>
            <a:off x="123406" y="4690148"/>
            <a:ext cx="8090547" cy="1835196"/>
            <a:chOff x="184271" y="3456138"/>
            <a:chExt cx="8090547" cy="1835196"/>
          </a:xfrm>
        </p:grpSpPr>
        <p:sp>
          <p:nvSpPr>
            <p:cNvPr id="20" name="TextBox 19"/>
            <p:cNvSpPr txBox="1"/>
            <p:nvPr/>
          </p:nvSpPr>
          <p:spPr>
            <a:xfrm>
              <a:off x="296669" y="3456139"/>
              <a:ext cx="13933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00" dirty="0" smtClean="0">
                  <a:solidFill>
                    <a:srgbClr val="0072BC"/>
                  </a:solidFill>
                  <a:latin typeface="Arial" pitchFamily="34" charset="0"/>
                  <a:cs typeface="Arial" pitchFamily="34" charset="0"/>
                </a:rPr>
                <a:t>СУММА КРЕДИТА</a:t>
              </a:r>
              <a:endParaRPr lang="ru-RU" sz="11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28917" y="3456138"/>
              <a:ext cx="12602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00" dirty="0" smtClean="0">
                  <a:solidFill>
                    <a:srgbClr val="0072BC"/>
                  </a:solidFill>
                  <a:latin typeface="Arial" pitchFamily="34" charset="0"/>
                  <a:cs typeface="Arial" pitchFamily="34" charset="0"/>
                </a:rPr>
                <a:t>СРОК КРЕДИТА</a:t>
              </a:r>
              <a:endParaRPr lang="ru-RU" sz="11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3133" y="3456139"/>
              <a:ext cx="17251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00" dirty="0" smtClean="0">
                  <a:solidFill>
                    <a:srgbClr val="0072BC"/>
                  </a:solidFill>
                  <a:latin typeface="Arial" pitchFamily="34" charset="0"/>
                  <a:cs typeface="Arial" pitchFamily="34" charset="0"/>
                </a:rPr>
                <a:t>СТАВКА ПО КРЕДИТУ*</a:t>
              </a:r>
              <a:endParaRPr lang="ru-RU" sz="1100" dirty="0"/>
            </a:p>
          </p:txBody>
        </p: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5015" y="3816179"/>
              <a:ext cx="603089" cy="588379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0707" y="3816179"/>
              <a:ext cx="632508" cy="603089"/>
            </a:xfrm>
            <a:prstGeom prst="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1974" y="3818794"/>
              <a:ext cx="639863" cy="625153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944741" y="3816179"/>
              <a:ext cx="9476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От 1 до 1000</a:t>
              </a:r>
            </a:p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млн рублей</a:t>
              </a:r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96513" y="3816179"/>
              <a:ext cx="8659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Не более</a:t>
              </a:r>
            </a:p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84 месяцев</a:t>
              </a:r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4271" y="5045113"/>
              <a:ext cx="80905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i="1" dirty="0" smtClean="0">
                  <a:latin typeface="Arial" pitchFamily="34" charset="0"/>
                  <a:cs typeface="Arial" pitchFamily="34" charset="0"/>
                </a:rPr>
                <a:t>*При </a:t>
              </a:r>
              <a:r>
                <a:rPr lang="ru-RU" sz="1000" i="1" dirty="0">
                  <a:latin typeface="Arial" pitchFamily="34" charset="0"/>
                  <a:cs typeface="Arial" pitchFamily="34" charset="0"/>
                </a:rPr>
                <a:t>субсидировании процентной ставки по </a:t>
              </a:r>
              <a:r>
                <a:rPr lang="ru-RU" sz="1000" i="1" dirty="0" smtClean="0">
                  <a:latin typeface="Arial" pitchFamily="34" charset="0"/>
                  <a:cs typeface="Arial" pitchFamily="34" charset="0"/>
                </a:rPr>
                <a:t>программам Минсельхоза РФ процентная </a:t>
              </a:r>
              <a:r>
                <a:rPr lang="ru-RU" sz="1000" i="1" dirty="0">
                  <a:latin typeface="Arial" pitchFamily="34" charset="0"/>
                  <a:cs typeface="Arial" pitchFamily="34" charset="0"/>
                </a:rPr>
                <a:t>ставка </a:t>
              </a:r>
              <a:r>
                <a:rPr lang="ru-RU" sz="1000" i="1" dirty="0" smtClean="0">
                  <a:latin typeface="Arial" pitchFamily="34" charset="0"/>
                  <a:cs typeface="Arial" pitchFamily="34" charset="0"/>
                </a:rPr>
                <a:t>составит </a:t>
              </a:r>
              <a:r>
                <a:rPr lang="ru-RU" sz="1000" i="1" dirty="0">
                  <a:latin typeface="Arial" pitchFamily="34" charset="0"/>
                  <a:cs typeface="Arial" pitchFamily="34" charset="0"/>
                </a:rPr>
                <a:t>от </a:t>
              </a:r>
              <a:r>
                <a:rPr lang="ru-RU" sz="1000" i="1" dirty="0" smtClean="0">
                  <a:latin typeface="Arial" pitchFamily="34" charset="0"/>
                  <a:cs typeface="Arial" pitchFamily="34" charset="0"/>
                </a:rPr>
                <a:t>1 до 5% </a:t>
              </a:r>
              <a:r>
                <a:rPr lang="ru-RU" sz="1000" i="1" dirty="0">
                  <a:latin typeface="Arial" pitchFamily="34" charset="0"/>
                  <a:cs typeface="Arial" pitchFamily="34" charset="0"/>
                </a:rPr>
                <a:t>годовых</a:t>
              </a:r>
            </a:p>
          </p:txBody>
        </p:sp>
      </p:grpSp>
      <p:sp>
        <p:nvSpPr>
          <p:cNvPr id="32" name="Freeform 5"/>
          <p:cNvSpPr/>
          <p:nvPr/>
        </p:nvSpPr>
        <p:spPr>
          <a:xfrm>
            <a:off x="235803" y="209328"/>
            <a:ext cx="7720573" cy="504056"/>
          </a:xfrm>
          <a:custGeom>
            <a:avLst/>
            <a:gdLst>
              <a:gd name="connsiteX0" fmla="*/ 0 w 1929407"/>
              <a:gd name="connsiteY0" fmla="*/ 128630 h 771763"/>
              <a:gd name="connsiteX1" fmla="*/ 128630 w 1929407"/>
              <a:gd name="connsiteY1" fmla="*/ 0 h 771763"/>
              <a:gd name="connsiteX2" fmla="*/ 321568 w 1929407"/>
              <a:gd name="connsiteY2" fmla="*/ 0 h 771763"/>
              <a:gd name="connsiteX3" fmla="*/ 321568 w 1929407"/>
              <a:gd name="connsiteY3" fmla="*/ 0 h 771763"/>
              <a:gd name="connsiteX4" fmla="*/ 803920 w 1929407"/>
              <a:gd name="connsiteY4" fmla="*/ 0 h 771763"/>
              <a:gd name="connsiteX5" fmla="*/ 1800777 w 1929407"/>
              <a:gd name="connsiteY5" fmla="*/ 0 h 771763"/>
              <a:gd name="connsiteX6" fmla="*/ 1929407 w 1929407"/>
              <a:gd name="connsiteY6" fmla="*/ 128630 h 771763"/>
              <a:gd name="connsiteX7" fmla="*/ 1929407 w 1929407"/>
              <a:gd name="connsiteY7" fmla="*/ 450195 h 771763"/>
              <a:gd name="connsiteX8" fmla="*/ 1929407 w 1929407"/>
              <a:gd name="connsiteY8" fmla="*/ 450195 h 771763"/>
              <a:gd name="connsiteX9" fmla="*/ 1929407 w 1929407"/>
              <a:gd name="connsiteY9" fmla="*/ 643136 h 771763"/>
              <a:gd name="connsiteX10" fmla="*/ 1929407 w 1929407"/>
              <a:gd name="connsiteY10" fmla="*/ 643133 h 771763"/>
              <a:gd name="connsiteX11" fmla="*/ 1800777 w 1929407"/>
              <a:gd name="connsiteY11" fmla="*/ 771763 h 771763"/>
              <a:gd name="connsiteX12" fmla="*/ 803920 w 1929407"/>
              <a:gd name="connsiteY12" fmla="*/ 771763 h 771763"/>
              <a:gd name="connsiteX13" fmla="*/ 562750 w 1929407"/>
              <a:gd name="connsiteY13" fmla="*/ 868233 h 771763"/>
              <a:gd name="connsiteX14" fmla="*/ 321568 w 1929407"/>
              <a:gd name="connsiteY14" fmla="*/ 771763 h 771763"/>
              <a:gd name="connsiteX15" fmla="*/ 128630 w 1929407"/>
              <a:gd name="connsiteY15" fmla="*/ 771763 h 771763"/>
              <a:gd name="connsiteX16" fmla="*/ 0 w 1929407"/>
              <a:gd name="connsiteY16" fmla="*/ 643133 h 771763"/>
              <a:gd name="connsiteX17" fmla="*/ 0 w 1929407"/>
              <a:gd name="connsiteY17" fmla="*/ 643136 h 771763"/>
              <a:gd name="connsiteX18" fmla="*/ 0 w 1929407"/>
              <a:gd name="connsiteY18" fmla="*/ 450195 h 771763"/>
              <a:gd name="connsiteX19" fmla="*/ 0 w 1929407"/>
              <a:gd name="connsiteY19" fmla="*/ 450195 h 771763"/>
              <a:gd name="connsiteX20" fmla="*/ 0 w 1929407"/>
              <a:gd name="connsiteY20" fmla="*/ 128630 h 7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9407" h="771763">
                <a:moveTo>
                  <a:pt x="0" y="128630"/>
                </a:moveTo>
                <a:cubicBezTo>
                  <a:pt x="0" y="57590"/>
                  <a:pt x="57590" y="0"/>
                  <a:pt x="128630" y="0"/>
                </a:cubicBezTo>
                <a:lnTo>
                  <a:pt x="321568" y="0"/>
                </a:lnTo>
                <a:lnTo>
                  <a:pt x="321568" y="0"/>
                </a:lnTo>
                <a:lnTo>
                  <a:pt x="803920" y="0"/>
                </a:lnTo>
                <a:lnTo>
                  <a:pt x="1800777" y="0"/>
                </a:lnTo>
                <a:cubicBezTo>
                  <a:pt x="1871817" y="0"/>
                  <a:pt x="1929407" y="57590"/>
                  <a:pt x="1929407" y="128630"/>
                </a:cubicBezTo>
                <a:lnTo>
                  <a:pt x="1929407" y="450195"/>
                </a:lnTo>
                <a:lnTo>
                  <a:pt x="1929407" y="450195"/>
                </a:lnTo>
                <a:lnTo>
                  <a:pt x="1929407" y="643136"/>
                </a:lnTo>
                <a:lnTo>
                  <a:pt x="1929407" y="643133"/>
                </a:lnTo>
                <a:cubicBezTo>
                  <a:pt x="1929407" y="714173"/>
                  <a:pt x="1871817" y="771763"/>
                  <a:pt x="1800777" y="771763"/>
                </a:cubicBezTo>
                <a:lnTo>
                  <a:pt x="803920" y="771763"/>
                </a:lnTo>
                <a:lnTo>
                  <a:pt x="562750" y="868233"/>
                </a:lnTo>
                <a:lnTo>
                  <a:pt x="321568" y="771763"/>
                </a:lnTo>
                <a:lnTo>
                  <a:pt x="128630" y="771763"/>
                </a:lnTo>
                <a:cubicBezTo>
                  <a:pt x="57590" y="771763"/>
                  <a:pt x="0" y="714173"/>
                  <a:pt x="0" y="643133"/>
                </a:cubicBezTo>
                <a:lnTo>
                  <a:pt x="0" y="643136"/>
                </a:lnTo>
                <a:lnTo>
                  <a:pt x="0" y="450195"/>
                </a:lnTo>
                <a:lnTo>
                  <a:pt x="0" y="450195"/>
                </a:lnTo>
                <a:lnTo>
                  <a:pt x="0" y="128630"/>
                </a:lnTo>
                <a:close/>
              </a:path>
            </a:pathLst>
          </a:custGeom>
          <a:solidFill>
            <a:srgbClr val="F37065"/>
          </a:solidFill>
          <a:ln w="190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5690" tIns="110826" rIns="165690" bIns="110826" spcCol="127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Кредитная поддержка сельскохозяйственной кооперации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3" descr="M:\03Machinery\PR\ИМИДЖ\Фотобанк\lori-0026660385-a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09" y="1870311"/>
            <a:ext cx="3730482" cy="248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072350" y="5157192"/>
            <a:ext cx="26716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316326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5251</TotalTime>
  <Words>2792</Words>
  <Application>Microsoft Office PowerPoint</Application>
  <PresentationFormat>Экран (4:3)</PresentationFormat>
  <Paragraphs>472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Специальное оформление</vt:lpstr>
      <vt:lpstr>Инструменты поддержки малого и среднего предпринимательства</vt:lpstr>
      <vt:lpstr>О Банке</vt:lpstr>
      <vt:lpstr>Продукты Банка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внимание!  Акционерное общество «Российский Банк  поддержки малого и среднего  предпринимательства» (АО «МСП Банк»)  115035, Россия, г. Москва,  ул. Садовническая, дом 79  8 800 30 20 100  Региональный менеджер Герелис Марта Игоревна  693000, Россия, г. Южно-Сахалинск ул. Карла Маркса, дом 16. оф.201, 202  8 962 419 32 17 8 903 258 51 83   www.mspbank.ru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Bigcomp</dc:creator>
  <cp:lastModifiedBy>Гереимс Марта Игоревна</cp:lastModifiedBy>
  <cp:revision>239</cp:revision>
  <cp:lastPrinted>2017-11-27T08:27:26Z</cp:lastPrinted>
  <dcterms:created xsi:type="dcterms:W3CDTF">2017-08-03T13:00:25Z</dcterms:created>
  <dcterms:modified xsi:type="dcterms:W3CDTF">2019-03-13T00:07:04Z</dcterms:modified>
</cp:coreProperties>
</file>